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4"/>
  </p:sldMasterIdLst>
  <p:notesMasterIdLst>
    <p:notesMasterId r:id="rId57"/>
  </p:notesMasterIdLst>
  <p:handoutMasterIdLst>
    <p:handoutMasterId r:id="rId58"/>
  </p:handoutMasterIdLst>
  <p:sldIdLst>
    <p:sldId id="415" r:id="rId5"/>
    <p:sldId id="269" r:id="rId6"/>
    <p:sldId id="395" r:id="rId7"/>
    <p:sldId id="402" r:id="rId8"/>
    <p:sldId id="261" r:id="rId9"/>
    <p:sldId id="263" r:id="rId10"/>
    <p:sldId id="462" r:id="rId11"/>
    <p:sldId id="450" r:id="rId12"/>
    <p:sldId id="451" r:id="rId13"/>
    <p:sldId id="452" r:id="rId14"/>
    <p:sldId id="453" r:id="rId15"/>
    <p:sldId id="461" r:id="rId16"/>
    <p:sldId id="429" r:id="rId17"/>
    <p:sldId id="476" r:id="rId18"/>
    <p:sldId id="425" r:id="rId19"/>
    <p:sldId id="463" r:id="rId20"/>
    <p:sldId id="272" r:id="rId21"/>
    <p:sldId id="433" r:id="rId22"/>
    <p:sldId id="464" r:id="rId23"/>
    <p:sldId id="477" r:id="rId24"/>
    <p:sldId id="465" r:id="rId25"/>
    <p:sldId id="437" r:id="rId26"/>
    <p:sldId id="438" r:id="rId27"/>
    <p:sldId id="454" r:id="rId28"/>
    <p:sldId id="457" r:id="rId29"/>
    <p:sldId id="470" r:id="rId30"/>
    <p:sldId id="471" r:id="rId31"/>
    <p:sldId id="448" r:id="rId32"/>
    <p:sldId id="440" r:id="rId33"/>
    <p:sldId id="472" r:id="rId34"/>
    <p:sldId id="441" r:id="rId35"/>
    <p:sldId id="442" r:id="rId36"/>
    <p:sldId id="443" r:id="rId37"/>
    <p:sldId id="444" r:id="rId38"/>
    <p:sldId id="473" r:id="rId39"/>
    <p:sldId id="431" r:id="rId40"/>
    <p:sldId id="435" r:id="rId41"/>
    <p:sldId id="436" r:id="rId42"/>
    <p:sldId id="445" r:id="rId43"/>
    <p:sldId id="446" r:id="rId44"/>
    <p:sldId id="447" r:id="rId45"/>
    <p:sldId id="474" r:id="rId46"/>
    <p:sldId id="467" r:id="rId47"/>
    <p:sldId id="468" r:id="rId48"/>
    <p:sldId id="469" r:id="rId49"/>
    <p:sldId id="276" r:id="rId50"/>
    <p:sldId id="459" r:id="rId51"/>
    <p:sldId id="426" r:id="rId52"/>
    <p:sldId id="458" r:id="rId53"/>
    <p:sldId id="475" r:id="rId54"/>
    <p:sldId id="329" r:id="rId55"/>
    <p:sldId id="33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4C7F1D-93AC-46FC-C895-70FE7977C8CA}" name="Boris Gutkin" initials="BG" userId="S::Boris_Gutkin@epam.com::7b3db621-c480-4035-adea-0c6e709082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0"/>
    <a:srgbClr val="2590EE"/>
    <a:srgbClr val="4A71BD"/>
    <a:srgbClr val="0078C2"/>
    <a:srgbClr val="0047FF"/>
    <a:srgbClr val="000000"/>
    <a:srgbClr val="A0A0A0"/>
    <a:srgbClr val="010000"/>
    <a:srgbClr val="585757"/>
    <a:srgbClr val="08A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DB2AA6-860D-BA44-B214-808DA7C29E66}" v="67" dt="2023-02-27T17:56:18.324"/>
    <p1510:client id="{F607A1CB-70FE-F34F-B6F4-526F3D6BBAF4}" v="14" dt="2023-02-27T23:19:29.0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0"/>
    <p:restoredTop sz="94694"/>
  </p:normalViewPr>
  <p:slideViewPr>
    <p:cSldViewPr snapToGrid="0">
      <p:cViewPr varScale="1">
        <p:scale>
          <a:sx n="62" d="100"/>
          <a:sy n="62" d="100"/>
        </p:scale>
        <p:origin x="676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0AE391-5090-4A20-BB83-AE7944D757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0C791-4472-47EB-A5D1-40410E860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3E989-3A32-4871-848D-A577D002F4D8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89C3D-9323-4256-B98A-37D9853EA9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1EE58-95EA-4121-8D8F-D9BF9D78CF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C666C-E93D-47E9-A306-F95DA55A0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80DEF-0AD7-4BDB-840C-61DE4010FC3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A001-691D-41D9-91DC-B9507CB04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1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82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0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Within a consumer group, only one consumer is going to be assigned to one partition.</a:t>
            </a:r>
            <a:endParaRPr lang="en-C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 we have multiple consumer groups? Lets say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trucks_gps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topic, so here location service is one consumer group and notification service is another consumer group.</a:t>
            </a:r>
            <a:endParaRPr lang="en-C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create distinct consumer groups, use the consumer property group.id</a:t>
            </a:r>
            <a:endParaRPr lang="en-C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22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5821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10515600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74159C-7297-E470-BBCD-D20C41E7AF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BE64C-8C5D-6F41-B4B2-4AE5FC1F4D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1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604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lang="en-US" sz="2000" b="1" i="0" kern="1200" dirty="0">
                <a:solidFill>
                  <a:schemeClr val="accent2"/>
                </a:solidFill>
                <a:latin typeface="Calibri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01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12699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02904" y="0"/>
            <a:ext cx="498909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84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x_Section_Header_Co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E69851-6AAB-66EC-0A76-12B276F29DA9}"/>
              </a:ext>
            </a:extLst>
          </p:cNvPr>
          <p:cNvSpPr/>
          <p:nvPr userDrawn="1"/>
        </p:nvSpPr>
        <p:spPr bwMode="auto">
          <a:xfrm>
            <a:off x="627063" y="647700"/>
            <a:ext cx="10929937" cy="5562600"/>
          </a:xfrm>
          <a:prstGeom prst="rect">
            <a:avLst/>
          </a:prstGeom>
          <a:gradFill flip="none" rotWithShape="1">
            <a:gsLst>
              <a:gs pos="45000">
                <a:schemeClr val="accent2">
                  <a:alpha val="36000"/>
                </a:schemeClr>
              </a:gs>
              <a:gs pos="100000">
                <a:srgbClr val="00F6FF"/>
              </a:gs>
              <a:gs pos="0">
                <a:schemeClr val="accent2">
                  <a:alpha val="5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409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Section_Header_C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7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08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67323A-6698-B4F8-D2C4-A0336BD7AE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4BE38F8-DEB6-5998-7EB6-840C179B2E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7444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1F547D-7378-E8AC-FDF8-369B92791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BE70E68-FEAC-ABA3-6547-64F0048E25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D31E73-37D8-3F34-976E-F45C7FEB48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063" y="1211252"/>
            <a:ext cx="10929937" cy="48006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8225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263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968918"/>
            <a:ext cx="10917926" cy="2031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Sometimes You Want to Use a </a:t>
            </a:r>
            <a:br>
              <a:rPr lang="en-US"/>
            </a:br>
            <a:r>
              <a:rPr lang="en-US"/>
              <a:t>Subsection Divider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784228"/>
            <a:ext cx="4757677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This slide can serve you well. It even has a space for a little something under the title.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07188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8048DD2-9EC2-D0E6-390B-D6FEF7F7E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1563803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1" i="0" spc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73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AFA1B-F90B-A268-2F9C-CA4B17339CD9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81C1502-7D00-6809-E064-3AD5F4B7649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46B66AD-D607-C8A3-57EC-E66339B963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7C0DA62-EC5A-3013-921C-9A16F87EFE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sz="2200" b="1" spc="0">
                <a:solidFill>
                  <a:schemeClr val="tx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35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3295A6AC-FD32-C87C-6A0D-33F65D81B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5209EB-D467-51AD-6222-93834EA8BF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75B6454-79A2-2746-023E-0F34DF1534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9294A11-D525-F9FD-CBCE-E94EB50BD9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200" b="1" i="0" spc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13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4383741" y="0"/>
            <a:ext cx="7808259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63655-ECC2-257F-AD6E-E4540DE158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C0358C-9119-8176-0FAF-2D0F448E696A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8E6BB-7FFB-90B2-6C94-3C04A71402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D4FCF7-37B3-4B6E-CA97-E77D60596E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299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_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B3BCBD-094A-89F2-36B2-991FE93DA7AB}"/>
              </a:ext>
            </a:extLst>
          </p:cNvPr>
          <p:cNvSpPr/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AA22CD8-EFF5-B4F0-9996-5D1D7528FA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65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43DA5-5C9F-C799-B890-61FDCC674F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2AFD80-10E1-6FE8-0BA3-7DB5BD0EF3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2945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67300" y="922229"/>
            <a:ext cx="64770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05165-68F7-9306-9E47-08C7A533D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D5A6C40-BA77-05F7-4448-95E3A5B805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27794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29200" y="922229"/>
            <a:ext cx="65278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3F49A-017D-C885-C56A-C3FBB74B0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0B97B73-9848-B399-89CA-F3A8272EAD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5540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Lar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49" y="1762728"/>
            <a:ext cx="10434623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C0EDD-AC36-F914-366E-69D6F90EE13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23E1B07-F9BB-2FA8-4DF6-A285A2B35D36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BB2CD-DBED-9BF2-22EE-06847388DA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7FCFF33-D049-FF15-5CC0-4097F2EF3B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092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24673-46D9-F66F-D8AA-1868CFC21A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560B1A1-7081-6436-518E-306A74CAA7C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BAD15E-B7C3-EF9C-7FB3-73E703417C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833662F-D4EC-7E5B-F24F-AC7D0C84BF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1396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_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F33CF80-FFEB-A0A3-96C3-70C36A76E5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gradFill>
                  <a:gsLst>
                    <a:gs pos="0">
                      <a:schemeClr val="accent4"/>
                    </a:gs>
                    <a:gs pos="69000">
                      <a:schemeClr val="accent5"/>
                    </a:gs>
                    <a:gs pos="99000">
                      <a:schemeClr val="accent3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8993B1-0A80-3A00-9ABA-D943C84F94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E8781-CC1D-4C98-DC9D-E92211A0FF4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B90660-EDDB-AFF8-F760-00811B862BF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6D463D-6B94-0B73-6941-3200405EB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FB280B8-B919-4994-C32C-9E2358C40D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98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C498510-4A43-03CD-36C1-2A8353B4C5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7FE39D-9B2F-3A82-4481-DEBB42062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168C-27E6-70A9-36C3-AE546E841C2A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D8F7163-12E6-F27D-EEBA-98BF26708D37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A8FDC3-1268-C24A-5234-3DDF83EB1B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5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AE9A1E-2209-0966-CD00-6DBDADBB19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70C6AC1-AA2F-89B9-2D44-315F60323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9FB170-8BDC-CF05-AC75-D03AEB2228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3F46C9-B563-1ABE-3DDB-DDB91319F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E0F55-2297-4649-F757-CAFDD1ABDBB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5D602B7-0154-AEB7-239F-256AAF330C1E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20D3FD-5BB0-B0D6-A198-2CC86E6DA9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77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3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64F61-C0FA-0C91-5963-6E2A72BAE0E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3B925E-92C3-987F-0FC0-AE8EC43ABC3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539AA1-06E4-9967-8A01-AA1CC6BF5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413724-DF6D-A95C-8C60-B1166F8320F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7856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_People_3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 flip="none" rotWithShape="1"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87CB6C0-A169-C8C1-E769-E9DEDFE854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22472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38849588-3964-452F-8424-AEC7C9F26E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82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  <a:gs pos="71000">
                      <a:schemeClr val="accent2"/>
                    </a:gs>
                  </a:gsLst>
                  <a:lin ang="360000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accent3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4CE3CF-1C4D-3D01-143D-CF6CDCBD2F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9009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DAE605C-196F-F337-1606-FFE4407B2E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3957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+Ima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EFE8D-5911-2CF9-B876-42825B8CB9A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61EEB86-2BDF-0331-DAC7-4CB25CC0C31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FC7E8-8650-C8C3-33C5-35DD529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78226D6-C70F-7F41-A49D-D155A4650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3327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C373F2-39D4-5FF7-946C-A7DC7E1B46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4970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61A5100-8F72-3104-759D-00BAB367B1A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92201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mal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55701-65C9-97B2-64E0-82F53FA377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1714501"/>
            <a:ext cx="10929937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F93B36D-BA2E-1899-D9F4-FEAD1083B6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063" y="2252472"/>
            <a:ext cx="10929937" cy="1136904"/>
          </a:xfrm>
          <a:prstGeom prst="rect">
            <a:avLst/>
          </a:prstGeom>
        </p:spPr>
        <p:txBody>
          <a:bodyPr/>
          <a:lstStyle>
            <a:lvl1pPr>
              <a:lnSpc>
                <a:spcPts val="1800"/>
              </a:lnSpc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bunch of type and don’t want to try too hard. Lorem ipsum diam fames </a:t>
            </a:r>
            <a:r>
              <a:rPr lang="en-US" err="1"/>
              <a:t>augue</a:t>
            </a:r>
            <a:r>
              <a:rPr lang="en-US"/>
              <a:t> in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porta,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vestibulum </a:t>
            </a:r>
            <a:r>
              <a:rPr lang="en-US" err="1"/>
              <a:t>eu</a:t>
            </a:r>
            <a:r>
              <a:rPr lang="en-US"/>
              <a:t> ac integer, </a:t>
            </a:r>
            <a:r>
              <a:rPr lang="en-US" err="1"/>
              <a:t>tellus</a:t>
            </a:r>
            <a:r>
              <a:rPr lang="en-US"/>
              <a:t> pharetra </a:t>
            </a:r>
            <a:r>
              <a:rPr lang="en-US" err="1"/>
              <a:t>dictumst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ad </a:t>
            </a:r>
            <a:r>
              <a:rPr lang="en-US" err="1"/>
              <a:t>facilisis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2A43B-3D79-101B-16B9-5A730D078E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6C36364-1C0F-5032-1D5A-5E78ECFC1A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82113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7D5499-0685-B5EC-CFEF-2F1381E2A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2B72EAA-7B3A-08E8-5F97-A36DD17741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597AFE-3DDF-B264-B83C-C62A3F7CCC9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714501"/>
            <a:ext cx="10929936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6754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D5963C9-D5D1-84E3-AF7B-5BFA6D21DC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29654" y="2698291"/>
            <a:ext cx="4648200" cy="177862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05CA7F-D6DB-04A0-EA4C-4787388D3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9654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195459-98D5-70AE-F6C8-404ED17C1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D0B98D6-1BB9-0645-823F-F8023687E2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64899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69EF7-72B2-FCFD-0ECC-7F4C17CDD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CA2232A-06BA-E2D6-78D5-5A9A152974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4292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+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699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699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4DF3F84-AB7D-CCBF-CE9C-8622CDB3301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699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5B9E3B6-606B-4386-3178-88031FBF91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69338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A954E-DE2D-00F0-C4ED-0008C326EC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9338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97F8596-9B60-0E1E-695B-F159BEA9E3D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69338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B6C83D-C556-0782-5061-97C7DD672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89452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4D25C29-AD3E-1278-B083-FCE0D454015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89452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6AB8C86-9C9A-0BF1-5545-731713F1DF9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089452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62390F-72F1-C922-7F9E-6DFC27873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96BE69-A4A1-6C64-0D9F-D82B586976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8547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F175C76-1AF3-1FC2-AED0-8D15C0D101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483117"/>
            <a:ext cx="7772400" cy="43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22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700" y="2682874"/>
            <a:ext cx="3363468" cy="30351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1A63A-6B98-CD01-3B76-FD4065454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99F9315-A799-3F47-73BC-70CF5B80EF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9876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700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6132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6132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2102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102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1247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247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C01C14-F2D7-2887-65D4-8963FDC75E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1CA365A-97AE-4DC1-8A19-9188A1EF32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0214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175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8175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8175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5338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338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D3BEB48-F134-5C30-6B6D-9CE9C41CC7F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45338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563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1563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BA6217C-C15D-5705-1523-51C7EE9D274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21563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5608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55608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FD9B17-7D3A-73D7-A51D-A3A5FF8DA3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5608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E4791D-EB66-3EB0-E97B-4F315F0E9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796860-E80D-CE8C-2D2A-386FCE8098D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91480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0858E9A-CB5D-190B-E115-D040F11CF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15475"/>
            <a:ext cx="1539899" cy="2848304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072D8F-9413-C0EE-DD0E-94A9EA142E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521" y="254643"/>
            <a:ext cx="1260401" cy="1260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42224-C073-C370-0170-EDFF722C3E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A91D11B-7EB1-78A8-25AB-EA33341C8B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61191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0D353-A3AE-80DA-C3D7-A4CA5CCF32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8583E0-4981-FCE6-CC7F-B562C4EAB0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40916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66561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B84B59E6-DB3C-524C-C721-DF0AEF48CED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40E92CB-4429-D81E-AE0E-74FA641AF1D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F11A-7C19-9AF1-8D46-17DC6138F6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0FF0E1-8D9D-EEE3-60BA-CF73F351DF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565875D-645C-4E8A-84A9-85DA3A7C6D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06FED9F-44EA-A943-059C-C15E1B5FC8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6611826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1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7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638382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255025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CEB80F1-2238-7003-E60A-777E8870D8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081F6261-AB67-5FCE-B3A8-35604F14E2A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960C74D-5AC8-20B0-B8EC-5A82F42EEBC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E694EF9-63E8-2DD1-855D-8226F0B9D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3662" y="523036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AC54D94-5550-35E2-9CBB-6380D1A0559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36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174A8AE-15FF-5BDD-7685-4FAF6EF23C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D7025AF-5AD5-E053-39A9-A1C9947284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5C5A44C-A29D-3C27-3B25-9F14C1ECA7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BF15487-07BD-CB9A-E6A8-536C7BB5ED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0389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110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6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8856268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385887"/>
            <a:ext cx="3044952" cy="33432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000125"/>
            <a:ext cx="3044952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3749459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14713" y="1"/>
            <a:ext cx="5372099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803132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06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306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1771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1771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079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0"/>
            <a:ext cx="7810500" cy="49445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3815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307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55255" y="1819274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04812"/>
            <a:ext cx="3779476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8363" y="1484311"/>
            <a:ext cx="2329046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7234" y="893762"/>
            <a:ext cx="2835349" cy="37211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2323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2323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8473845-42B3-319E-BAD5-25FF29EC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697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87191E-6D99-69DB-18A5-0987DC62F1F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697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6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6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5192666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4488"/>
            <a:ext cx="3357562" cy="280987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71874" y="404812"/>
            <a:ext cx="5100639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58250" y="893762"/>
            <a:ext cx="3333750" cy="35353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8673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8673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15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15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9017838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248E6C1-AD8D-259C-5340-56A8EC44534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419100"/>
            <a:ext cx="7810500" cy="43730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9A18AC36-E872-0FBB-CCDF-E7487C47BED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1148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D4E9A13-72EC-7795-6682-8E9D5F8847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19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E7E2F1-8A7E-2749-7C23-12A180BF0C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9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629CAEA-5BAE-C2BF-C737-48B738207A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8F9ED73-42C5-93DF-AE80-AD7C5AF1BD6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233316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14154" y="0"/>
            <a:ext cx="602208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Calibri" panose="020F0502020204030204" pitchFamily="34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55323" y="3152602"/>
            <a:ext cx="6858002" cy="55279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8414CD-ADEE-2A1C-3732-775C2F8A6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E28BCD1-980E-222A-56FB-AF81B1AAA1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3427F-499E-7243-A0B2-2CF497977B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00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4E8965-1EA8-8005-A909-76465BA4C0FB}"/>
              </a:ext>
            </a:extLst>
          </p:cNvPr>
          <p:cNvSpPr/>
          <p:nvPr userDrawn="1"/>
        </p:nvSpPr>
        <p:spPr bwMode="auto">
          <a:xfrm>
            <a:off x="9696450" y="0"/>
            <a:ext cx="24955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50EB9-DDCB-6B82-90E6-D93EE59FCA97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2BDD8D8-D17E-BFC0-ED6D-6E1D4A30B39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A5DA-E4C1-1856-5847-AE348659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AF691A2C-885A-0EB3-797C-EF58AD425A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36718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F79CFF-40BD-429D-B35C-552695FE8C5D}"/>
              </a:ext>
            </a:extLst>
          </p:cNvPr>
          <p:cNvSpPr/>
          <p:nvPr userDrawn="1"/>
        </p:nvSpPr>
        <p:spPr bwMode="auto">
          <a:xfrm>
            <a:off x="7832725" y="0"/>
            <a:ext cx="43592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A98B3-DB51-25C7-9270-7820F6EA398D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D2C4444-E6DF-4B99-1941-139B63DFBEBB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D51657-4E0D-F30E-9697-A8C29A986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D1B3AA5-C2D7-58A8-7EBE-6629FEA85E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51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horter_Title_Half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40E1BA6-2B94-3FB9-8A61-22A11D25EDE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3008" y="0"/>
            <a:ext cx="606899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DF60C00-4DF7-EA8B-64E5-6D8707C3F1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4670399"/>
            <a:ext cx="5151216" cy="37253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ED6F17-ABB3-3BF2-0943-BB3D363DB3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5185941" cy="2000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3242F72-C056-2877-37FC-0C0E8E2FA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653938"/>
            <a:ext cx="5139642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Cover with Shorter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237D0-4B7C-4C74-1B34-6585F8B84C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404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lvl="0"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802983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D9537-B25D-7D96-9993-3FD73B2FDB2F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1EAE48-670D-1E75-E1E5-6E8259532FEE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F59B46-0DE3-E568-233F-75A607AE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7396B7B-5CA0-2575-EECE-9254812E7A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9778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1/2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1AB88-4EAB-7302-D460-368C8A95B88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3BB7D0E-0360-1177-1B37-D40F98E8945C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806764-F53B-099D-08F4-9559CEC1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3281F56-5810-8527-EA21-EF9D06E82D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096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FF4445-7E43-4943-6564-663F57E4686B}"/>
              </a:ext>
            </a:extLst>
          </p:cNvPr>
          <p:cNvSpPr/>
          <p:nvPr userDrawn="1"/>
        </p:nvSpPr>
        <p:spPr bwMode="auto">
          <a:xfrm>
            <a:off x="0" y="0"/>
            <a:ext cx="61055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CB5CB-662F-D77E-B95C-6FAEB9F5B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B9A991D-1B79-B376-3D76-EEC73A5EF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36083D7-1357-B3A0-B2CA-C5879573A1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49824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0" y="0"/>
            <a:ext cx="3429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8999" y="0"/>
            <a:ext cx="8763001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15EAA-C348-C006-D714-D17F88664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B6FBC1-BEC1-A0F4-57EF-55F4857AB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4D7C070-9D88-55A0-43C0-D19D134325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41223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815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9404C-9543-05AC-0FE7-5F45141B8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2443F-202F-9996-08A0-68D8B34EB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A952B7-2C29-CE80-75CE-F2ED96B638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386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52926" y="0"/>
            <a:ext cx="783907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2925" y="0"/>
            <a:ext cx="7839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445D59-5D09-D8C1-2EC1-A52718159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7EF2F3C-6015-6E2B-6FDD-5205793AA2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4331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2FD094-0794-063E-2B57-722EE39684F1}"/>
              </a:ext>
            </a:extLst>
          </p:cNvPr>
          <p:cNvSpPr/>
          <p:nvPr userDrawn="1"/>
        </p:nvSpPr>
        <p:spPr bwMode="auto">
          <a:xfrm>
            <a:off x="0" y="0"/>
            <a:ext cx="71437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33583-352F-F956-B6C1-9C86A76DE1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B865C5-5C2A-A194-F7E1-984E0B642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86B38F-89DD-F114-5F16-98FE8F50CA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88596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D2A7FA-64FE-D868-11A0-F061891C2469}"/>
              </a:ext>
            </a:extLst>
          </p:cNvPr>
          <p:cNvSpPr/>
          <p:nvPr userDrawn="1"/>
        </p:nvSpPr>
        <p:spPr bwMode="auto">
          <a:xfrm>
            <a:off x="0" y="0"/>
            <a:ext cx="2489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F94430-52EF-289A-6B5B-96C63479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641" y="1600200"/>
            <a:ext cx="4797425" cy="338554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C365B7-BDA2-A1BA-99C3-FAE4F63E61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4641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7BDED-D894-E63E-2F9E-832F391AA1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700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D4578C-8BBA-DD7F-1D7F-67C3334C40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364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 cstate="email">
            <a:alphaModFix amt="9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E287B6-2821-6380-6538-D34B54990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1091792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1126A01-3EE7-5F33-DA74-B4FF2B18EB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1091792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977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0512"/>
            <a:ext cx="359473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1" y="154228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6051" y="223535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6051" y="291825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6051" y="361132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6051" y="4294232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6051" y="497713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8342" y="154228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8342" y="2235353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8342" y="291825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8342" y="361132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8342" y="4294232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8342" y="497713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522FB4-D05A-7BBC-4925-8F44384D8BAF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0435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3E4466-9172-11FF-B631-0772F610EC0A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73615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9B406A-62F3-7DD2-AFDA-098BD84DC9B8}"/>
              </a:ext>
            </a:extLst>
          </p:cNvPr>
          <p:cNvCxnSpPr>
            <a:cxnSpLocks/>
          </p:cNvCxnSpPr>
          <p:nvPr userDrawn="1"/>
        </p:nvCxnSpPr>
        <p:spPr>
          <a:xfrm>
            <a:off x="4828321" y="342873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12130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8138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828321" y="551146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189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D40B0A2-8366-4164-6D42-A15D2F6F5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4220135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72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5442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4526B2C-80FA-F150-338B-DB03C5073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035424"/>
            <a:ext cx="4648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7200" b="0" dirty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074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074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074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074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074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074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639074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445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Photo_+_Caption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0EF9F7-1BDD-C412-DA7B-D3D0D1ABA0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670773"/>
            <a:ext cx="10896600" cy="55395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1B8CB-9FFB-8D0A-F788-18710501B096}"/>
              </a:ext>
            </a:extLst>
          </p:cNvPr>
          <p:cNvSpPr/>
          <p:nvPr userDrawn="1"/>
        </p:nvSpPr>
        <p:spPr bwMode="auto">
          <a:xfrm>
            <a:off x="0" y="2679405"/>
            <a:ext cx="4924396" cy="4178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94620-1500-8D43-BD64-006D83AE4B8E}"/>
              </a:ext>
            </a:extLst>
          </p:cNvPr>
          <p:cNvSpPr/>
          <p:nvPr userDrawn="1"/>
        </p:nvSpPr>
        <p:spPr bwMode="auto">
          <a:xfrm>
            <a:off x="-1674905" y="5035401"/>
            <a:ext cx="3848986" cy="3848986"/>
          </a:xfrm>
          <a:prstGeom prst="ellipse">
            <a:avLst/>
          </a:prstGeom>
          <a:solidFill>
            <a:srgbClr val="8B97FF">
              <a:alpha val="65000"/>
            </a:srgbClr>
          </a:solidFill>
          <a:ln>
            <a:noFill/>
          </a:ln>
          <a:effectLst>
            <a:softEdge rad="80594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3809007"/>
            <a:ext cx="3722281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8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Caption with two or more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3428999"/>
            <a:ext cx="3732914" cy="1846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30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PREHEADER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4CEF6B-33E9-BCE0-3818-CFEBB6352D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5438001"/>
            <a:ext cx="36903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ADFE-CDC9-BCE0-575D-8C2B21EF5ECA}"/>
              </a:ext>
            </a:extLst>
          </p:cNvPr>
          <p:cNvSpPr txBox="1"/>
          <p:nvPr userDrawn="1"/>
        </p:nvSpPr>
        <p:spPr>
          <a:xfrm>
            <a:off x="2271713" y="-857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E3F6A-717B-D671-C21C-B99B4FB23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237004"/>
            <a:ext cx="495300" cy="18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5434AD-5AC2-9852-2EE5-0B7825009419}"/>
              </a:ext>
            </a:extLst>
          </p:cNvPr>
          <p:cNvSpPr txBox="1"/>
          <p:nvPr userDrawn="1"/>
        </p:nvSpPr>
        <p:spPr>
          <a:xfrm>
            <a:off x="-914400" y="2743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151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33" b="0" i="0">
                <a:solidFill>
                  <a:srgbClr val="2E455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1D354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352869"/>
                </a:solidFill>
                <a:latin typeface="Calibri"/>
                <a:cs typeface="Calibri"/>
              </a:defRPr>
            </a:lvl1pPr>
          </a:lstStyle>
          <a:p>
            <a:pPr marL="16933">
              <a:spcBef>
                <a:spcPts val="93"/>
              </a:spcBef>
            </a:pPr>
            <a:endParaRPr lang="en-CA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4011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347572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6000" b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127679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821255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597093" y="5514831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38260B-0DC8-F1D9-0A04-B34FD9548DDE}"/>
              </a:ext>
            </a:extLst>
          </p:cNvPr>
          <p:cNvCxnSpPr>
            <a:cxnSpLocks/>
          </p:cNvCxnSpPr>
          <p:nvPr userDrawn="1"/>
        </p:nvCxnSpPr>
        <p:spPr>
          <a:xfrm>
            <a:off x="4597093" y="3434103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4323139-2B65-F98E-4BA6-26EBD4E0A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01" y="1544424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203F9BF-BF5F-6A91-5F78-9E13CFB346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544424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76CC08A-4820-35BC-92E1-8230BD9D36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14801" y="2237970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7291D4C-4D95-8F05-0F5C-BA39164C8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8400" y="2237970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6CEF688-2334-22F4-39C4-5CC9525BC5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4801" y="2931516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C7F5B96-F4B8-B78A-06A1-1387CE2660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931516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F2D20F35-3DAA-AC00-0D89-CD5517054A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14801" y="3625062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7CEC68D4-F109-8967-2138-7755BCDA7F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3625062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D31E2A1-E7D9-C6E2-1CAD-132E8FC150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4801" y="4318608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FFDA3CA-2B8B-D638-20E4-71AC7A34D7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8400" y="4318608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57F9336-F799-453A-9AE4-57BF009F4E4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14801" y="5012153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ACF06D8-4539-871E-68C7-607E709243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48400" y="5012153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040C191-15FC-CC2A-76C6-F51F8764B2F0}"/>
              </a:ext>
            </a:extLst>
          </p:cNvPr>
          <p:cNvCxnSpPr>
            <a:cxnSpLocks/>
          </p:cNvCxnSpPr>
          <p:nvPr userDrawn="1"/>
        </p:nvCxnSpPr>
        <p:spPr>
          <a:xfrm>
            <a:off x="4597093" y="2740527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D121A1-59B7-61ED-F9B5-D7F3CF3FA035}"/>
              </a:ext>
            </a:extLst>
          </p:cNvPr>
          <p:cNvCxnSpPr>
            <a:cxnSpLocks/>
          </p:cNvCxnSpPr>
          <p:nvPr userDrawn="1"/>
        </p:nvCxnSpPr>
        <p:spPr>
          <a:xfrm>
            <a:off x="4597094" y="2046951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56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Half_Pag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72483"/>
            <a:ext cx="3594735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93961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E2FC0-3FA5-A96D-8741-0967434C45D8}"/>
              </a:ext>
            </a:extLst>
          </p:cNvPr>
          <p:cNvSpPr/>
          <p:nvPr userDrawn="1"/>
        </p:nvSpPr>
        <p:spPr bwMode="auto">
          <a:xfrm>
            <a:off x="7006459" y="0"/>
            <a:ext cx="1507755" cy="15077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50192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44D886A-7EE9-3D61-5350-BFDC9DEF77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560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98838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D5DDA9FD-D621-0134-9699-89AED709AC96}"/>
              </a:ext>
            </a:extLst>
          </p:cNvPr>
          <p:cNvSpPr txBox="1"/>
          <p:nvPr userDrawn="1"/>
        </p:nvSpPr>
        <p:spPr>
          <a:xfrm>
            <a:off x="4429760" y="-538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2B80E9-585F-C9B1-8576-376264F29854}"/>
              </a:ext>
            </a:extLst>
          </p:cNvPr>
          <p:cNvPicPr>
            <a:picLocks noChangeAspect="1"/>
          </p:cNvPicPr>
          <p:nvPr userDrawn="1"/>
        </p:nvPicPr>
        <p:blipFill>
          <a:blip r:embed="rId7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E024EE-FD6A-B6AB-A3B4-33DB1D9D4C9F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05241D2-DD60-6811-5E6D-C8C5BC3FBCBF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1FAF5EB5-8EED-D1BB-C0DC-9C6119D22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880646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470F6-1A75-436F-5B3A-ECBBB5282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9" y="1726856"/>
            <a:ext cx="10929937" cy="4483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075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893" r:id="rId2"/>
    <p:sldLayoutId id="2147483800" r:id="rId3"/>
    <p:sldLayoutId id="2147483894" r:id="rId4"/>
    <p:sldLayoutId id="2147483895" r:id="rId5"/>
    <p:sldLayoutId id="2147483840" r:id="rId6"/>
    <p:sldLayoutId id="2147483733" r:id="rId7"/>
    <p:sldLayoutId id="2147483810" r:id="rId8"/>
    <p:sldLayoutId id="2147483796" r:id="rId9"/>
    <p:sldLayoutId id="2147483797" r:id="rId10"/>
    <p:sldLayoutId id="2147483892" r:id="rId11"/>
    <p:sldLayoutId id="2147483777" r:id="rId12"/>
    <p:sldLayoutId id="2147483884" r:id="rId13"/>
    <p:sldLayoutId id="2147483889" r:id="rId14"/>
    <p:sldLayoutId id="2147483890" r:id="rId15"/>
    <p:sldLayoutId id="2147483798" r:id="rId16"/>
    <p:sldLayoutId id="2147483803" r:id="rId17"/>
    <p:sldLayoutId id="2147483806" r:id="rId18"/>
    <p:sldLayoutId id="2147483812" r:id="rId19"/>
    <p:sldLayoutId id="2147483839" r:id="rId20"/>
    <p:sldLayoutId id="2147483838" r:id="rId21"/>
    <p:sldLayoutId id="2147483805" r:id="rId22"/>
    <p:sldLayoutId id="2147483813" r:id="rId23"/>
    <p:sldLayoutId id="2147483877" r:id="rId24"/>
    <p:sldLayoutId id="2147483878" r:id="rId25"/>
    <p:sldLayoutId id="2147483879" r:id="rId26"/>
    <p:sldLayoutId id="2147483880" r:id="rId27"/>
    <p:sldLayoutId id="2147483881" r:id="rId28"/>
    <p:sldLayoutId id="2147483882" r:id="rId29"/>
    <p:sldLayoutId id="2147483850" r:id="rId30"/>
    <p:sldLayoutId id="2147483861" r:id="rId31"/>
    <p:sldLayoutId id="2147483834" r:id="rId32"/>
    <p:sldLayoutId id="2147483849" r:id="rId33"/>
    <p:sldLayoutId id="2147483862" r:id="rId34"/>
    <p:sldLayoutId id="2147483833" r:id="rId35"/>
    <p:sldLayoutId id="2147483876" r:id="rId36"/>
    <p:sldLayoutId id="2147483826" r:id="rId37"/>
    <p:sldLayoutId id="2147483814" r:id="rId38"/>
    <p:sldLayoutId id="2147483824" r:id="rId39"/>
    <p:sldLayoutId id="2147483815" r:id="rId40"/>
    <p:sldLayoutId id="2147483825" r:id="rId41"/>
    <p:sldLayoutId id="2147483823" r:id="rId42"/>
    <p:sldLayoutId id="2147483829" r:id="rId43"/>
    <p:sldLayoutId id="2147483830" r:id="rId44"/>
    <p:sldLayoutId id="2147483863" r:id="rId45"/>
    <p:sldLayoutId id="2147483868" r:id="rId46"/>
    <p:sldLayoutId id="2147483872" r:id="rId47"/>
    <p:sldLayoutId id="2147483866" r:id="rId48"/>
    <p:sldLayoutId id="2147483869" r:id="rId49"/>
    <p:sldLayoutId id="2147483873" r:id="rId50"/>
    <p:sldLayoutId id="2147483867" r:id="rId51"/>
    <p:sldLayoutId id="2147483870" r:id="rId52"/>
    <p:sldLayoutId id="2147483874" r:id="rId53"/>
    <p:sldLayoutId id="2147483864" r:id="rId54"/>
    <p:sldLayoutId id="2147483875" r:id="rId55"/>
    <p:sldLayoutId id="2147483871" r:id="rId56"/>
    <p:sldLayoutId id="2147483885" r:id="rId57"/>
    <p:sldLayoutId id="2147483841" r:id="rId58"/>
    <p:sldLayoutId id="2147483842" r:id="rId59"/>
    <p:sldLayoutId id="2147483891" r:id="rId60"/>
    <p:sldLayoutId id="2147483844" r:id="rId61"/>
    <p:sldLayoutId id="2147483843" r:id="rId62"/>
    <p:sldLayoutId id="2147483887" r:id="rId63"/>
    <p:sldLayoutId id="2147483888" r:id="rId64"/>
    <p:sldLayoutId id="2147483886" r:id="rId65"/>
    <p:sldLayoutId id="2147483851" r:id="rId66"/>
    <p:sldLayoutId id="2147483848" r:id="rId67"/>
    <p:sldLayoutId id="2147483856" r:id="rId68"/>
    <p:sldLayoutId id="2147483860" r:id="rId69"/>
    <p:sldLayoutId id="2147483858" r:id="rId70"/>
    <p:sldLayoutId id="2147483859" r:id="rId71"/>
    <p:sldLayoutId id="2147483778" r:id="rId72"/>
    <p:sldLayoutId id="2147483896" r:id="rId73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1" i="0" kern="1200" spc="0" dirty="0">
          <a:solidFill>
            <a:schemeClr val="tx1"/>
          </a:solidFill>
          <a:effectLst/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lang="en-US" sz="1400" b="0" i="0" kern="1200" dirty="0">
          <a:solidFill>
            <a:schemeClr val="accent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lang="en-US" sz="14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2pPr>
      <a:lvl3pPr marL="36576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Courier New" panose="02070309020205020404" pitchFamily="49" charset="0"/>
        <a:buChar char="o"/>
        <a:defRPr lang="en-US" sz="12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5" userDrawn="1">
          <p15:clr>
            <a:srgbClr val="F26B43"/>
          </p15:clr>
        </p15:guide>
        <p15:guide id="3" pos="7280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12" orient="horz" pos="768" userDrawn="1">
          <p15:clr>
            <a:srgbClr val="F26B43"/>
          </p15:clr>
        </p15:guide>
        <p15:guide id="13" pos="830" userDrawn="1">
          <p15:clr>
            <a:srgbClr val="F26B43"/>
          </p15:clr>
        </p15:guide>
        <p15:guide id="14" pos="984" userDrawn="1">
          <p15:clr>
            <a:srgbClr val="F26B43"/>
          </p15:clr>
        </p15:guide>
        <p15:guide id="15" pos="1416" userDrawn="1">
          <p15:clr>
            <a:srgbClr val="F26B43"/>
          </p15:clr>
        </p15:guide>
        <p15:guide id="16" pos="1568" userDrawn="1">
          <p15:clr>
            <a:srgbClr val="F26B43"/>
          </p15:clr>
        </p15:guide>
        <p15:guide id="17" pos="2004" userDrawn="1">
          <p15:clr>
            <a:srgbClr val="F26B43"/>
          </p15:clr>
        </p15:guide>
        <p15:guide id="18" pos="2156" userDrawn="1">
          <p15:clr>
            <a:srgbClr val="F26B43"/>
          </p15:clr>
        </p15:guide>
        <p15:guide id="19" pos="2589" userDrawn="1">
          <p15:clr>
            <a:srgbClr val="F26B43"/>
          </p15:clr>
        </p15:guide>
        <p15:guide id="20" pos="2742" userDrawn="1">
          <p15:clr>
            <a:srgbClr val="F26B43"/>
          </p15:clr>
        </p15:guide>
        <p15:guide id="21" pos="3168" userDrawn="1">
          <p15:clr>
            <a:srgbClr val="F26B43"/>
          </p15:clr>
        </p15:guide>
        <p15:guide id="22" pos="3326" userDrawn="1">
          <p15:clr>
            <a:srgbClr val="F26B43"/>
          </p15:clr>
        </p15:guide>
        <p15:guide id="23" pos="3762" userDrawn="1">
          <p15:clr>
            <a:srgbClr val="F26B43"/>
          </p15:clr>
        </p15:guide>
        <p15:guide id="24" pos="3912" userDrawn="1">
          <p15:clr>
            <a:srgbClr val="F26B43"/>
          </p15:clr>
        </p15:guide>
        <p15:guide id="25" pos="4346" userDrawn="1">
          <p15:clr>
            <a:srgbClr val="F26B43"/>
          </p15:clr>
        </p15:guide>
        <p15:guide id="26" pos="4500" userDrawn="1">
          <p15:clr>
            <a:srgbClr val="F26B43"/>
          </p15:clr>
        </p15:guide>
        <p15:guide id="27" pos="4934" userDrawn="1">
          <p15:clr>
            <a:srgbClr val="F26B43"/>
          </p15:clr>
        </p15:guide>
        <p15:guide id="28" pos="5086" userDrawn="1">
          <p15:clr>
            <a:srgbClr val="F26B43"/>
          </p15:clr>
        </p15:guide>
        <p15:guide id="29" pos="5520" userDrawn="1">
          <p15:clr>
            <a:srgbClr val="F26B43"/>
          </p15:clr>
        </p15:guide>
        <p15:guide id="30" pos="5674" userDrawn="1">
          <p15:clr>
            <a:srgbClr val="F26B43"/>
          </p15:clr>
        </p15:guide>
        <p15:guide id="31" pos="6108" userDrawn="1">
          <p15:clr>
            <a:srgbClr val="F26B43"/>
          </p15:clr>
        </p15:guide>
        <p15:guide id="32" pos="6262" userDrawn="1">
          <p15:clr>
            <a:srgbClr val="F26B43"/>
          </p15:clr>
        </p15:guide>
        <p15:guide id="33" pos="6692" userDrawn="1">
          <p15:clr>
            <a:srgbClr val="F26B43"/>
          </p15:clr>
        </p15:guide>
        <p15:guide id="34" pos="6846" userDrawn="1">
          <p15:clr>
            <a:srgbClr val="F26B43"/>
          </p15:clr>
        </p15:guide>
        <p15:guide id="35" orient="horz" pos="984" userDrawn="1">
          <p15:clr>
            <a:srgbClr val="F26B43"/>
          </p15:clr>
        </p15:guide>
        <p15:guide id="36" orient="horz" pos="4128" userDrawn="1">
          <p15:clr>
            <a:srgbClr val="F26B43"/>
          </p15:clr>
        </p15:guide>
        <p15:guide id="37" orient="horz" pos="1080" userDrawn="1">
          <p15:clr>
            <a:srgbClr val="F26B43"/>
          </p15:clr>
        </p15:guide>
        <p15:guide id="38" orient="horz" pos="1248" userDrawn="1">
          <p15:clr>
            <a:srgbClr val="F26B43"/>
          </p15:clr>
        </p15:guide>
        <p15:guide id="39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8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7FC0CD-D28C-B94E-38C8-21950A2FF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JUNE 06 2023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FBFF413-9C9D-6973-5C8C-00B6CB14D6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074" y="1653938"/>
            <a:ext cx="10179614" cy="1975669"/>
          </a:xfrm>
        </p:spPr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</a:rPr>
              <a:t>Designing Event Driven Microservices</a:t>
            </a:r>
          </a:p>
          <a:p>
            <a:r>
              <a:rPr lang="en-US" sz="3600" b="1" dirty="0">
                <a:solidFill>
                  <a:schemeClr val="tx1"/>
                </a:solidFill>
              </a:rPr>
              <a:t>With Apache Kafka and Spring Boot</a:t>
            </a:r>
            <a:endParaRPr lang="en-US" sz="3600" b="1" dirty="0">
              <a:gradFill>
                <a:gsLst>
                  <a:gs pos="0">
                    <a:schemeClr val="accent3"/>
                  </a:gs>
                  <a:gs pos="73000">
                    <a:schemeClr val="accent2"/>
                  </a:gs>
                  <a:gs pos="100000">
                    <a:schemeClr val="accent4"/>
                  </a:gs>
                </a:gsLst>
                <a:lin ang="12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BAC95-566D-E776-FB91-E9B041DEAD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Presented by - Saikiran Kondru (Senior Software Engineer)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8801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4EA6C6-BA62-7215-C9D0-E7382093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617" y="753036"/>
            <a:ext cx="10210300" cy="473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11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192A41-EA80-3EAE-56B9-331C9F8D6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920" y="591672"/>
            <a:ext cx="8630119" cy="52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93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5AC2D0-2F6C-099A-4B2C-995E2DED3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48" y="340427"/>
            <a:ext cx="6559936" cy="2955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7D2D4-11B9-4136-0BA0-82F817EE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135" y="3411200"/>
            <a:ext cx="6220555" cy="3234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A5F94B-AB04-B424-75CC-41261FA0F7FF}"/>
              </a:ext>
            </a:extLst>
          </p:cNvPr>
          <p:cNvSpPr txBox="1"/>
          <p:nvPr/>
        </p:nvSpPr>
        <p:spPr>
          <a:xfrm>
            <a:off x="213219" y="4395039"/>
            <a:ext cx="31053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Who is the right audience</a:t>
            </a:r>
          </a:p>
          <a:p>
            <a:pPr algn="l"/>
            <a:r>
              <a:rPr lang="en-US" b="1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for Apache Kafka?</a:t>
            </a:r>
            <a:endParaRPr lang="en-US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43FEDB-FE5F-7624-6D41-B09C6A09FC47}"/>
              </a:ext>
            </a:extLst>
          </p:cNvPr>
          <p:cNvSpPr txBox="1"/>
          <p:nvPr/>
        </p:nvSpPr>
        <p:spPr>
          <a:xfrm>
            <a:off x="8740739" y="1171929"/>
            <a:ext cx="2129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b="1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Advantages of </a:t>
            </a:r>
          </a:p>
          <a:p>
            <a:pPr algn="l"/>
            <a:r>
              <a:rPr lang="en-CA" b="1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Apache Kafka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3DBB089A-1597-878F-F85F-D960009BD2FE}"/>
              </a:ext>
            </a:extLst>
          </p:cNvPr>
          <p:cNvSpPr/>
          <p:nvPr/>
        </p:nvSpPr>
        <p:spPr bwMode="auto">
          <a:xfrm>
            <a:off x="7708195" y="1392219"/>
            <a:ext cx="867217" cy="205749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A" sz="2400" dirty="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676B264-3DCE-9A89-006F-B67BC0AE7065}"/>
              </a:ext>
            </a:extLst>
          </p:cNvPr>
          <p:cNvSpPr/>
          <p:nvPr/>
        </p:nvSpPr>
        <p:spPr bwMode="auto">
          <a:xfrm>
            <a:off x="3842535" y="4622840"/>
            <a:ext cx="883577" cy="19072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CA" sz="2400" dirty="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416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A85F-B1A3-8088-A33E-7935B17A5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96" y="320554"/>
            <a:ext cx="10917926" cy="457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0" dirty="0"/>
              <a:t>Where is Kafka used in the current Market ?</a:t>
            </a:r>
            <a:endParaRPr lang="en-CA" b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4475EB-1058-13BD-5DA8-35B62B4CE353}"/>
              </a:ext>
            </a:extLst>
          </p:cNvPr>
          <p:cNvSpPr txBox="1">
            <a:spLocks/>
          </p:cNvSpPr>
          <p:nvPr/>
        </p:nvSpPr>
        <p:spPr>
          <a:xfrm>
            <a:off x="708917" y="1086491"/>
            <a:ext cx="4581669" cy="505745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dirty="0">
                <a:solidFill>
                  <a:schemeClr val="accent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CA" sz="2000" b="1" dirty="0">
                <a:sym typeface="Wingdings"/>
              </a:rPr>
              <a:t>LinkedIn:</a:t>
            </a:r>
            <a:r>
              <a:rPr lang="en-CA" sz="2000" dirty="0">
                <a:sym typeface="Wingdings"/>
              </a:rPr>
              <a:t> activity streams, operational metrics, data bus</a:t>
            </a:r>
          </a:p>
          <a:p>
            <a:pPr lvl="1">
              <a:lnSpc>
                <a:spcPct val="160000"/>
              </a:lnSpc>
            </a:pPr>
            <a:r>
              <a:rPr lang="en-CA" sz="1800" dirty="0">
                <a:sym typeface="Wingdings"/>
              </a:rPr>
              <a:t>400 nodes, 18k topics, 220B msg/day (peak 3.2M msg/s), May 2014</a:t>
            </a:r>
          </a:p>
          <a:p>
            <a:pPr>
              <a:lnSpc>
                <a:spcPct val="160000"/>
              </a:lnSpc>
            </a:pPr>
            <a:r>
              <a:rPr lang="en-CA" sz="2000" b="1" dirty="0">
                <a:sym typeface="Wingdings"/>
              </a:rPr>
              <a:t>Netflix</a:t>
            </a:r>
            <a:r>
              <a:rPr lang="en-CA" sz="2000" dirty="0">
                <a:sym typeface="Wingdings"/>
              </a:rPr>
              <a:t>: real-time monitoring and event processing</a:t>
            </a:r>
          </a:p>
          <a:p>
            <a:pPr>
              <a:lnSpc>
                <a:spcPct val="160000"/>
              </a:lnSpc>
            </a:pPr>
            <a:r>
              <a:rPr lang="en-CA" sz="2000" b="1" dirty="0">
                <a:sym typeface="Wingdings"/>
              </a:rPr>
              <a:t>Twitter</a:t>
            </a:r>
            <a:r>
              <a:rPr lang="en-CA" sz="2000" dirty="0">
                <a:sym typeface="Wingdings"/>
              </a:rPr>
              <a:t>: as part of their Storm real-time data pipelines</a:t>
            </a:r>
          </a:p>
          <a:p>
            <a:pPr>
              <a:lnSpc>
                <a:spcPct val="160000"/>
              </a:lnSpc>
            </a:pPr>
            <a:r>
              <a:rPr lang="en-CA" sz="2000" b="1" dirty="0">
                <a:sym typeface="Wingdings"/>
              </a:rPr>
              <a:t>Spotify</a:t>
            </a:r>
            <a:r>
              <a:rPr lang="en-CA" sz="2000" dirty="0">
                <a:sym typeface="Wingdings"/>
              </a:rPr>
              <a:t>: log delivery (from 4h down to 10s), Hadoop</a:t>
            </a:r>
          </a:p>
          <a:p>
            <a:pPr>
              <a:lnSpc>
                <a:spcPct val="160000"/>
              </a:lnSpc>
            </a:pPr>
            <a:r>
              <a:rPr lang="en-CA" sz="2000" b="1" dirty="0" err="1">
                <a:sym typeface="Wingdings"/>
              </a:rPr>
              <a:t>Loggly</a:t>
            </a:r>
            <a:r>
              <a:rPr lang="en-CA" sz="2000" dirty="0">
                <a:sym typeface="Wingdings"/>
              </a:rPr>
              <a:t>: log collection and processing</a:t>
            </a:r>
          </a:p>
          <a:p>
            <a:pPr>
              <a:lnSpc>
                <a:spcPct val="160000"/>
              </a:lnSpc>
            </a:pPr>
            <a:r>
              <a:rPr lang="en-CA" sz="2000" b="1" dirty="0">
                <a:sym typeface="Wingdings"/>
              </a:rPr>
              <a:t>Mozilla</a:t>
            </a:r>
            <a:r>
              <a:rPr lang="en-CA" sz="2000" dirty="0">
                <a:sym typeface="Wingdings"/>
              </a:rPr>
              <a:t>: telemetry data</a:t>
            </a:r>
          </a:p>
          <a:p>
            <a:pPr>
              <a:lnSpc>
                <a:spcPct val="160000"/>
              </a:lnSpc>
            </a:pPr>
            <a:r>
              <a:rPr lang="en-CA" sz="2000" dirty="0">
                <a:sym typeface="Wingdings"/>
              </a:rPr>
              <a:t>Airbnb, Cisco, </a:t>
            </a:r>
            <a:r>
              <a:rPr lang="en-CA" sz="2000" dirty="0" err="1">
                <a:sym typeface="Wingdings"/>
              </a:rPr>
              <a:t>Gnip</a:t>
            </a:r>
            <a:r>
              <a:rPr lang="en-CA" sz="2000" dirty="0">
                <a:sym typeface="Wingdings"/>
              </a:rPr>
              <a:t>, </a:t>
            </a:r>
            <a:r>
              <a:rPr lang="en-CA" sz="2000" dirty="0" err="1">
                <a:sym typeface="Wingdings"/>
              </a:rPr>
              <a:t>InfoChimps</a:t>
            </a:r>
            <a:r>
              <a:rPr lang="en-CA" sz="2000" dirty="0">
                <a:sym typeface="Wingdings"/>
              </a:rPr>
              <a:t>, </a:t>
            </a:r>
            <a:r>
              <a:rPr lang="en-CA" sz="2000" dirty="0" err="1">
                <a:sym typeface="Wingdings"/>
              </a:rPr>
              <a:t>Ooyala</a:t>
            </a:r>
            <a:r>
              <a:rPr lang="en-CA" sz="2000" dirty="0">
                <a:sym typeface="Wingdings"/>
              </a:rPr>
              <a:t>, Square, Uber, and so on. 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42987D17-AAAA-066C-93D1-2CFB2CD947F4}"/>
              </a:ext>
            </a:extLst>
          </p:cNvPr>
          <p:cNvSpPr txBox="1"/>
          <p:nvPr/>
        </p:nvSpPr>
        <p:spPr>
          <a:xfrm>
            <a:off x="7892305" y="1517950"/>
            <a:ext cx="197485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b="1" dirty="0">
                <a:solidFill>
                  <a:srgbClr val="2E4559"/>
                </a:solidFill>
                <a:latin typeface="Calibri"/>
                <a:cs typeface="Calibri"/>
              </a:rPr>
              <a:t>87%</a:t>
            </a:r>
            <a:endParaRPr sz="8800" dirty="0">
              <a:latin typeface="Calibri"/>
              <a:cs typeface="Calibri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B186887-46C4-1C23-AF58-74A7F691E4B6}"/>
              </a:ext>
            </a:extLst>
          </p:cNvPr>
          <p:cNvSpPr txBox="1"/>
          <p:nvPr/>
        </p:nvSpPr>
        <p:spPr>
          <a:xfrm>
            <a:off x="7455308" y="3197505"/>
            <a:ext cx="3344545" cy="1303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sz="2800" spc="-5" dirty="0">
                <a:solidFill>
                  <a:srgbClr val="2E4559"/>
                </a:solidFill>
                <a:latin typeface="Calibri"/>
                <a:cs typeface="Calibri"/>
              </a:rPr>
              <a:t>of</a:t>
            </a:r>
            <a:r>
              <a:rPr sz="2800" spc="-10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4559"/>
                </a:solidFill>
                <a:latin typeface="Calibri"/>
                <a:cs typeface="Calibri"/>
              </a:rPr>
              <a:t>companies</a:t>
            </a:r>
            <a:r>
              <a:rPr sz="2800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4559"/>
                </a:solidFill>
                <a:latin typeface="Calibri"/>
                <a:cs typeface="Calibri"/>
              </a:rPr>
              <a:t>are </a:t>
            </a:r>
            <a:r>
              <a:rPr sz="2800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4559"/>
                </a:solidFill>
                <a:latin typeface="Calibri"/>
                <a:cs typeface="Calibri"/>
              </a:rPr>
              <a:t>transforming to </a:t>
            </a:r>
            <a:r>
              <a:rPr sz="2800" dirty="0">
                <a:solidFill>
                  <a:srgbClr val="2E4559"/>
                </a:solidFill>
                <a:latin typeface="Calibri"/>
                <a:cs typeface="Calibri"/>
              </a:rPr>
              <a:t>be </a:t>
            </a:r>
            <a:r>
              <a:rPr sz="2800" spc="5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4559"/>
                </a:solidFill>
                <a:latin typeface="Calibri"/>
                <a:cs typeface="Calibri"/>
              </a:rPr>
              <a:t>more</a:t>
            </a:r>
            <a:r>
              <a:rPr sz="2800" spc="-35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E4559"/>
                </a:solidFill>
                <a:latin typeface="Calibri"/>
                <a:cs typeface="Calibri"/>
              </a:rPr>
              <a:t>customer-centric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1217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E052ED-FC8C-D949-8E58-F7385F154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645" y="111293"/>
            <a:ext cx="7985051" cy="6277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E1219-56C5-1785-7D28-0BFB948ED028}"/>
              </a:ext>
            </a:extLst>
          </p:cNvPr>
          <p:cNvSpPr txBox="1"/>
          <p:nvPr/>
        </p:nvSpPr>
        <p:spPr>
          <a:xfrm>
            <a:off x="148856" y="2387010"/>
            <a:ext cx="3115339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2000" b="1" dirty="0">
                <a:ea typeface="Human Sans" charset="0"/>
                <a:cs typeface="Human Sans" charset="0"/>
              </a:rPr>
              <a:t>Why Kafka over </a:t>
            </a:r>
          </a:p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2000" b="1" dirty="0">
                <a:ea typeface="Human Sans" charset="0"/>
                <a:cs typeface="Human Sans" charset="0"/>
              </a:rPr>
              <a:t>Rabbit MQ?</a:t>
            </a:r>
            <a:endParaRPr lang="en-CA" sz="2000" b="1" dirty="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633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7046423" cy="74636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Let us understand what we need to know before we start working with Apache Kafka</a:t>
            </a:r>
          </a:p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940328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Core Concepts of Apache Kafka</a:t>
            </a:r>
          </a:p>
          <a:p>
            <a:r>
              <a:rPr lang="en-US" sz="6000" dirty="0"/>
              <a:t>  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03 </a:t>
            </a:r>
          </a:p>
        </p:txBody>
      </p:sp>
    </p:spTree>
    <p:extLst>
      <p:ext uri="{BB962C8B-B14F-4D97-AF65-F5344CB8AC3E}">
        <p14:creationId xmlns:p14="http://schemas.microsoft.com/office/powerpoint/2010/main" val="590505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34E48-3BC8-C449-208B-5F58157E1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EDDC8-BFED-0469-0883-021077E24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3D163-547C-8713-8073-49404F150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724"/>
            <a:ext cx="12192000" cy="64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3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9088" y="587390"/>
            <a:ext cx="107018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27" dirty="0"/>
              <a:t>T</a:t>
            </a:r>
            <a:r>
              <a:rPr sz="3200" spc="-20" dirty="0"/>
              <a:t>o</a:t>
            </a:r>
            <a:r>
              <a:rPr sz="3200" spc="-33" dirty="0"/>
              <a:t>p</a:t>
            </a:r>
            <a:r>
              <a:rPr sz="3200" spc="-20" dirty="0"/>
              <a:t>ic</a:t>
            </a:r>
            <a:r>
              <a:rPr sz="3200" dirty="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45510" y="2954742"/>
            <a:ext cx="1043940" cy="1895687"/>
            <a:chOff x="2901861" y="1836191"/>
            <a:chExt cx="782955" cy="1421765"/>
          </a:xfrm>
        </p:grpSpPr>
        <p:sp>
          <p:nvSpPr>
            <p:cNvPr id="4" name="object 4"/>
            <p:cNvSpPr/>
            <p:nvPr/>
          </p:nvSpPr>
          <p:spPr>
            <a:xfrm>
              <a:off x="2920911" y="1855241"/>
              <a:ext cx="744855" cy="1383665"/>
            </a:xfrm>
            <a:custGeom>
              <a:avLst/>
              <a:gdLst/>
              <a:ahLst/>
              <a:cxnLst/>
              <a:rect l="l" t="t" r="r" b="b"/>
              <a:pathLst>
                <a:path w="744854" h="1383664">
                  <a:moveTo>
                    <a:pt x="620661" y="0"/>
                  </a:moveTo>
                  <a:lnTo>
                    <a:pt x="124134" y="0"/>
                  </a:lnTo>
                  <a:lnTo>
                    <a:pt x="75816" y="9755"/>
                  </a:lnTo>
                  <a:lnTo>
                    <a:pt x="36358" y="36358"/>
                  </a:lnTo>
                  <a:lnTo>
                    <a:pt x="9755" y="75816"/>
                  </a:lnTo>
                  <a:lnTo>
                    <a:pt x="0" y="124136"/>
                  </a:lnTo>
                  <a:lnTo>
                    <a:pt x="0" y="1259536"/>
                  </a:lnTo>
                  <a:lnTo>
                    <a:pt x="9755" y="1307855"/>
                  </a:lnTo>
                  <a:lnTo>
                    <a:pt x="36358" y="1347312"/>
                  </a:lnTo>
                  <a:lnTo>
                    <a:pt x="75816" y="1373916"/>
                  </a:lnTo>
                  <a:lnTo>
                    <a:pt x="124134" y="1383671"/>
                  </a:lnTo>
                  <a:lnTo>
                    <a:pt x="620661" y="1383671"/>
                  </a:lnTo>
                  <a:lnTo>
                    <a:pt x="668981" y="1373916"/>
                  </a:lnTo>
                  <a:lnTo>
                    <a:pt x="708439" y="1347312"/>
                  </a:lnTo>
                  <a:lnTo>
                    <a:pt x="735042" y="1307855"/>
                  </a:lnTo>
                  <a:lnTo>
                    <a:pt x="744797" y="1259536"/>
                  </a:lnTo>
                  <a:lnTo>
                    <a:pt x="744797" y="124136"/>
                  </a:lnTo>
                  <a:lnTo>
                    <a:pt x="735042" y="75816"/>
                  </a:lnTo>
                  <a:lnTo>
                    <a:pt x="708439" y="36358"/>
                  </a:lnTo>
                  <a:lnTo>
                    <a:pt x="668981" y="9755"/>
                  </a:lnTo>
                  <a:lnTo>
                    <a:pt x="620661" y="0"/>
                  </a:lnTo>
                  <a:close/>
                </a:path>
              </a:pathLst>
            </a:custGeom>
            <a:solidFill>
              <a:srgbClr val="FEFFF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920911" y="1855241"/>
              <a:ext cx="744855" cy="1383665"/>
            </a:xfrm>
            <a:custGeom>
              <a:avLst/>
              <a:gdLst/>
              <a:ahLst/>
              <a:cxnLst/>
              <a:rect l="l" t="t" r="r" b="b"/>
              <a:pathLst>
                <a:path w="744854" h="1383664">
                  <a:moveTo>
                    <a:pt x="0" y="124135"/>
                  </a:moveTo>
                  <a:lnTo>
                    <a:pt x="9755" y="75816"/>
                  </a:lnTo>
                  <a:lnTo>
                    <a:pt x="36358" y="36358"/>
                  </a:lnTo>
                  <a:lnTo>
                    <a:pt x="75816" y="9755"/>
                  </a:lnTo>
                  <a:lnTo>
                    <a:pt x="124135" y="0"/>
                  </a:lnTo>
                  <a:lnTo>
                    <a:pt x="620662" y="0"/>
                  </a:lnTo>
                  <a:lnTo>
                    <a:pt x="668981" y="9755"/>
                  </a:lnTo>
                  <a:lnTo>
                    <a:pt x="708439" y="36358"/>
                  </a:lnTo>
                  <a:lnTo>
                    <a:pt x="735042" y="75816"/>
                  </a:lnTo>
                  <a:lnTo>
                    <a:pt x="744798" y="124135"/>
                  </a:lnTo>
                  <a:lnTo>
                    <a:pt x="744798" y="1259536"/>
                  </a:lnTo>
                  <a:lnTo>
                    <a:pt x="735042" y="1307855"/>
                  </a:lnTo>
                  <a:lnTo>
                    <a:pt x="708439" y="1347312"/>
                  </a:lnTo>
                  <a:lnTo>
                    <a:pt x="668981" y="1373915"/>
                  </a:lnTo>
                  <a:lnTo>
                    <a:pt x="620662" y="1383671"/>
                  </a:lnTo>
                  <a:lnTo>
                    <a:pt x="124135" y="1383671"/>
                  </a:lnTo>
                  <a:lnTo>
                    <a:pt x="75816" y="1373915"/>
                  </a:lnTo>
                  <a:lnTo>
                    <a:pt x="36358" y="1347312"/>
                  </a:lnTo>
                  <a:lnTo>
                    <a:pt x="9755" y="1307855"/>
                  </a:lnTo>
                  <a:lnTo>
                    <a:pt x="0" y="1259536"/>
                  </a:lnTo>
                  <a:lnTo>
                    <a:pt x="0" y="124135"/>
                  </a:lnTo>
                  <a:close/>
                </a:path>
              </a:pathLst>
            </a:custGeom>
            <a:ln w="38100">
              <a:solidFill>
                <a:srgbClr val="3C6DF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81715" y="3689277"/>
            <a:ext cx="1718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dirty="0">
                <a:solidFill>
                  <a:srgbClr val="002060"/>
                </a:solidFill>
                <a:latin typeface="Calibri"/>
                <a:cs typeface="Calibri"/>
              </a:rPr>
              <a:t>0</a:t>
            </a:r>
            <a:endParaRPr sz="2133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943336" y="2954742"/>
            <a:ext cx="1043940" cy="1895687"/>
            <a:chOff x="3650231" y="1836191"/>
            <a:chExt cx="782955" cy="1421765"/>
          </a:xfrm>
        </p:grpSpPr>
        <p:sp>
          <p:nvSpPr>
            <p:cNvPr id="8" name="object 8"/>
            <p:cNvSpPr/>
            <p:nvPr/>
          </p:nvSpPr>
          <p:spPr>
            <a:xfrm>
              <a:off x="3669281" y="1855241"/>
              <a:ext cx="744855" cy="1383665"/>
            </a:xfrm>
            <a:custGeom>
              <a:avLst/>
              <a:gdLst/>
              <a:ahLst/>
              <a:cxnLst/>
              <a:rect l="l" t="t" r="r" b="b"/>
              <a:pathLst>
                <a:path w="744854" h="1383664">
                  <a:moveTo>
                    <a:pt x="620661" y="0"/>
                  </a:moveTo>
                  <a:lnTo>
                    <a:pt x="124134" y="0"/>
                  </a:lnTo>
                  <a:lnTo>
                    <a:pt x="75815" y="9755"/>
                  </a:lnTo>
                  <a:lnTo>
                    <a:pt x="36358" y="36358"/>
                  </a:lnTo>
                  <a:lnTo>
                    <a:pt x="9755" y="75816"/>
                  </a:lnTo>
                  <a:lnTo>
                    <a:pt x="0" y="124136"/>
                  </a:lnTo>
                  <a:lnTo>
                    <a:pt x="0" y="1259536"/>
                  </a:lnTo>
                  <a:lnTo>
                    <a:pt x="9755" y="1307855"/>
                  </a:lnTo>
                  <a:lnTo>
                    <a:pt x="36358" y="1347312"/>
                  </a:lnTo>
                  <a:lnTo>
                    <a:pt x="75815" y="1373916"/>
                  </a:lnTo>
                  <a:lnTo>
                    <a:pt x="124134" y="1383671"/>
                  </a:lnTo>
                  <a:lnTo>
                    <a:pt x="620661" y="1383671"/>
                  </a:lnTo>
                  <a:lnTo>
                    <a:pt x="668981" y="1373916"/>
                  </a:lnTo>
                  <a:lnTo>
                    <a:pt x="708439" y="1347312"/>
                  </a:lnTo>
                  <a:lnTo>
                    <a:pt x="735042" y="1307855"/>
                  </a:lnTo>
                  <a:lnTo>
                    <a:pt x="744797" y="1259536"/>
                  </a:lnTo>
                  <a:lnTo>
                    <a:pt x="744797" y="124136"/>
                  </a:lnTo>
                  <a:lnTo>
                    <a:pt x="735042" y="75816"/>
                  </a:lnTo>
                  <a:lnTo>
                    <a:pt x="708439" y="36358"/>
                  </a:lnTo>
                  <a:lnTo>
                    <a:pt x="668981" y="9755"/>
                  </a:lnTo>
                  <a:lnTo>
                    <a:pt x="620661" y="0"/>
                  </a:lnTo>
                  <a:close/>
                </a:path>
              </a:pathLst>
            </a:custGeom>
            <a:solidFill>
              <a:srgbClr val="FEFFF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669281" y="1855241"/>
              <a:ext cx="744855" cy="1383665"/>
            </a:xfrm>
            <a:custGeom>
              <a:avLst/>
              <a:gdLst/>
              <a:ahLst/>
              <a:cxnLst/>
              <a:rect l="l" t="t" r="r" b="b"/>
              <a:pathLst>
                <a:path w="744854" h="1383664">
                  <a:moveTo>
                    <a:pt x="0" y="124135"/>
                  </a:moveTo>
                  <a:lnTo>
                    <a:pt x="9755" y="75816"/>
                  </a:lnTo>
                  <a:lnTo>
                    <a:pt x="36358" y="36358"/>
                  </a:lnTo>
                  <a:lnTo>
                    <a:pt x="75816" y="9755"/>
                  </a:lnTo>
                  <a:lnTo>
                    <a:pt x="124135" y="0"/>
                  </a:lnTo>
                  <a:lnTo>
                    <a:pt x="620662" y="0"/>
                  </a:lnTo>
                  <a:lnTo>
                    <a:pt x="668981" y="9755"/>
                  </a:lnTo>
                  <a:lnTo>
                    <a:pt x="708439" y="36358"/>
                  </a:lnTo>
                  <a:lnTo>
                    <a:pt x="735042" y="75816"/>
                  </a:lnTo>
                  <a:lnTo>
                    <a:pt x="744798" y="124135"/>
                  </a:lnTo>
                  <a:lnTo>
                    <a:pt x="744798" y="1259536"/>
                  </a:lnTo>
                  <a:lnTo>
                    <a:pt x="735042" y="1307855"/>
                  </a:lnTo>
                  <a:lnTo>
                    <a:pt x="708439" y="1347312"/>
                  </a:lnTo>
                  <a:lnTo>
                    <a:pt x="668981" y="1373915"/>
                  </a:lnTo>
                  <a:lnTo>
                    <a:pt x="620662" y="1383671"/>
                  </a:lnTo>
                  <a:lnTo>
                    <a:pt x="124135" y="1383671"/>
                  </a:lnTo>
                  <a:lnTo>
                    <a:pt x="75816" y="1373915"/>
                  </a:lnTo>
                  <a:lnTo>
                    <a:pt x="36358" y="1347312"/>
                  </a:lnTo>
                  <a:lnTo>
                    <a:pt x="9755" y="1307855"/>
                  </a:lnTo>
                  <a:lnTo>
                    <a:pt x="0" y="1259536"/>
                  </a:lnTo>
                  <a:lnTo>
                    <a:pt x="0" y="124135"/>
                  </a:lnTo>
                  <a:close/>
                </a:path>
              </a:pathLst>
            </a:custGeom>
            <a:ln w="38100">
              <a:solidFill>
                <a:srgbClr val="3C6DF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379541" y="3689277"/>
            <a:ext cx="1718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dirty="0">
                <a:solidFill>
                  <a:srgbClr val="002060"/>
                </a:solidFill>
                <a:latin typeface="Calibri"/>
                <a:cs typeface="Calibri"/>
              </a:rPr>
              <a:t>1</a:t>
            </a:r>
            <a:endParaRPr sz="2133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943154" y="2954322"/>
            <a:ext cx="1043940" cy="1895687"/>
            <a:chOff x="4400094" y="1835876"/>
            <a:chExt cx="782955" cy="1421765"/>
          </a:xfrm>
        </p:grpSpPr>
        <p:sp>
          <p:nvSpPr>
            <p:cNvPr id="12" name="object 12"/>
            <p:cNvSpPr/>
            <p:nvPr/>
          </p:nvSpPr>
          <p:spPr>
            <a:xfrm>
              <a:off x="4419144" y="1854926"/>
              <a:ext cx="744855" cy="1383665"/>
            </a:xfrm>
            <a:custGeom>
              <a:avLst/>
              <a:gdLst/>
              <a:ahLst/>
              <a:cxnLst/>
              <a:rect l="l" t="t" r="r" b="b"/>
              <a:pathLst>
                <a:path w="744854" h="1383664">
                  <a:moveTo>
                    <a:pt x="620661" y="0"/>
                  </a:moveTo>
                  <a:lnTo>
                    <a:pt x="124134" y="0"/>
                  </a:lnTo>
                  <a:lnTo>
                    <a:pt x="75815" y="9755"/>
                  </a:lnTo>
                  <a:lnTo>
                    <a:pt x="36358" y="36358"/>
                  </a:lnTo>
                  <a:lnTo>
                    <a:pt x="9755" y="75815"/>
                  </a:lnTo>
                  <a:lnTo>
                    <a:pt x="0" y="124134"/>
                  </a:lnTo>
                  <a:lnTo>
                    <a:pt x="0" y="1259535"/>
                  </a:lnTo>
                  <a:lnTo>
                    <a:pt x="9755" y="1307854"/>
                  </a:lnTo>
                  <a:lnTo>
                    <a:pt x="36358" y="1347312"/>
                  </a:lnTo>
                  <a:lnTo>
                    <a:pt x="75815" y="1373915"/>
                  </a:lnTo>
                  <a:lnTo>
                    <a:pt x="124134" y="1383670"/>
                  </a:lnTo>
                  <a:lnTo>
                    <a:pt x="620661" y="1383670"/>
                  </a:lnTo>
                  <a:lnTo>
                    <a:pt x="668981" y="1373915"/>
                  </a:lnTo>
                  <a:lnTo>
                    <a:pt x="708439" y="1347312"/>
                  </a:lnTo>
                  <a:lnTo>
                    <a:pt x="735042" y="1307854"/>
                  </a:lnTo>
                  <a:lnTo>
                    <a:pt x="744797" y="1259535"/>
                  </a:lnTo>
                  <a:lnTo>
                    <a:pt x="744797" y="124134"/>
                  </a:lnTo>
                  <a:lnTo>
                    <a:pt x="735042" y="75815"/>
                  </a:lnTo>
                  <a:lnTo>
                    <a:pt x="708439" y="36358"/>
                  </a:lnTo>
                  <a:lnTo>
                    <a:pt x="668981" y="9755"/>
                  </a:lnTo>
                  <a:lnTo>
                    <a:pt x="620661" y="0"/>
                  </a:lnTo>
                  <a:close/>
                </a:path>
              </a:pathLst>
            </a:custGeom>
            <a:solidFill>
              <a:srgbClr val="FEFFF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419144" y="1854926"/>
              <a:ext cx="744855" cy="1383665"/>
            </a:xfrm>
            <a:custGeom>
              <a:avLst/>
              <a:gdLst/>
              <a:ahLst/>
              <a:cxnLst/>
              <a:rect l="l" t="t" r="r" b="b"/>
              <a:pathLst>
                <a:path w="744854" h="1383664">
                  <a:moveTo>
                    <a:pt x="0" y="124135"/>
                  </a:moveTo>
                  <a:lnTo>
                    <a:pt x="9755" y="75816"/>
                  </a:lnTo>
                  <a:lnTo>
                    <a:pt x="36358" y="36358"/>
                  </a:lnTo>
                  <a:lnTo>
                    <a:pt x="75816" y="9755"/>
                  </a:lnTo>
                  <a:lnTo>
                    <a:pt x="124135" y="0"/>
                  </a:lnTo>
                  <a:lnTo>
                    <a:pt x="620662" y="0"/>
                  </a:lnTo>
                  <a:lnTo>
                    <a:pt x="668981" y="9755"/>
                  </a:lnTo>
                  <a:lnTo>
                    <a:pt x="708439" y="36358"/>
                  </a:lnTo>
                  <a:lnTo>
                    <a:pt x="735042" y="75816"/>
                  </a:lnTo>
                  <a:lnTo>
                    <a:pt x="744798" y="124135"/>
                  </a:lnTo>
                  <a:lnTo>
                    <a:pt x="744798" y="1259536"/>
                  </a:lnTo>
                  <a:lnTo>
                    <a:pt x="735042" y="1307855"/>
                  </a:lnTo>
                  <a:lnTo>
                    <a:pt x="708439" y="1347312"/>
                  </a:lnTo>
                  <a:lnTo>
                    <a:pt x="668981" y="1373915"/>
                  </a:lnTo>
                  <a:lnTo>
                    <a:pt x="620662" y="1383671"/>
                  </a:lnTo>
                  <a:lnTo>
                    <a:pt x="124135" y="1383671"/>
                  </a:lnTo>
                  <a:lnTo>
                    <a:pt x="75816" y="1373915"/>
                  </a:lnTo>
                  <a:lnTo>
                    <a:pt x="36358" y="1347312"/>
                  </a:lnTo>
                  <a:lnTo>
                    <a:pt x="9755" y="1307855"/>
                  </a:lnTo>
                  <a:lnTo>
                    <a:pt x="0" y="1259536"/>
                  </a:lnTo>
                  <a:lnTo>
                    <a:pt x="0" y="124135"/>
                  </a:lnTo>
                  <a:close/>
                </a:path>
              </a:pathLst>
            </a:custGeom>
            <a:ln w="38100">
              <a:solidFill>
                <a:srgbClr val="3C6DF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379359" y="3689277"/>
            <a:ext cx="1718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dirty="0">
                <a:solidFill>
                  <a:srgbClr val="002060"/>
                </a:solidFill>
                <a:latin typeface="Calibri"/>
                <a:cs typeface="Calibri"/>
              </a:rPr>
              <a:t>2</a:t>
            </a:r>
            <a:endParaRPr sz="2133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929244" y="2954322"/>
            <a:ext cx="1043940" cy="1895687"/>
            <a:chOff x="5139662" y="1835876"/>
            <a:chExt cx="782955" cy="1421765"/>
          </a:xfrm>
        </p:grpSpPr>
        <p:sp>
          <p:nvSpPr>
            <p:cNvPr id="16" name="object 16"/>
            <p:cNvSpPr/>
            <p:nvPr/>
          </p:nvSpPr>
          <p:spPr>
            <a:xfrm>
              <a:off x="5158712" y="1854926"/>
              <a:ext cx="744855" cy="1383665"/>
            </a:xfrm>
            <a:custGeom>
              <a:avLst/>
              <a:gdLst/>
              <a:ahLst/>
              <a:cxnLst/>
              <a:rect l="l" t="t" r="r" b="b"/>
              <a:pathLst>
                <a:path w="744854" h="1383664">
                  <a:moveTo>
                    <a:pt x="620662" y="0"/>
                  </a:moveTo>
                  <a:lnTo>
                    <a:pt x="124134" y="0"/>
                  </a:lnTo>
                  <a:lnTo>
                    <a:pt x="75816" y="9755"/>
                  </a:lnTo>
                  <a:lnTo>
                    <a:pt x="36358" y="36358"/>
                  </a:lnTo>
                  <a:lnTo>
                    <a:pt x="9755" y="75815"/>
                  </a:lnTo>
                  <a:lnTo>
                    <a:pt x="0" y="124134"/>
                  </a:lnTo>
                  <a:lnTo>
                    <a:pt x="0" y="1259535"/>
                  </a:lnTo>
                  <a:lnTo>
                    <a:pt x="9755" y="1307854"/>
                  </a:lnTo>
                  <a:lnTo>
                    <a:pt x="36358" y="1347312"/>
                  </a:lnTo>
                  <a:lnTo>
                    <a:pt x="75816" y="1373915"/>
                  </a:lnTo>
                  <a:lnTo>
                    <a:pt x="124134" y="1383670"/>
                  </a:lnTo>
                  <a:lnTo>
                    <a:pt x="620662" y="1383670"/>
                  </a:lnTo>
                  <a:lnTo>
                    <a:pt x="668981" y="1373915"/>
                  </a:lnTo>
                  <a:lnTo>
                    <a:pt x="708439" y="1347312"/>
                  </a:lnTo>
                  <a:lnTo>
                    <a:pt x="735042" y="1307854"/>
                  </a:lnTo>
                  <a:lnTo>
                    <a:pt x="744797" y="1259535"/>
                  </a:lnTo>
                  <a:lnTo>
                    <a:pt x="744797" y="124134"/>
                  </a:lnTo>
                  <a:lnTo>
                    <a:pt x="735042" y="75815"/>
                  </a:lnTo>
                  <a:lnTo>
                    <a:pt x="708439" y="36358"/>
                  </a:lnTo>
                  <a:lnTo>
                    <a:pt x="668981" y="9755"/>
                  </a:lnTo>
                  <a:lnTo>
                    <a:pt x="620662" y="0"/>
                  </a:lnTo>
                  <a:close/>
                </a:path>
              </a:pathLst>
            </a:custGeom>
            <a:solidFill>
              <a:srgbClr val="FEFFF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158712" y="1854926"/>
              <a:ext cx="744855" cy="1383665"/>
            </a:xfrm>
            <a:custGeom>
              <a:avLst/>
              <a:gdLst/>
              <a:ahLst/>
              <a:cxnLst/>
              <a:rect l="l" t="t" r="r" b="b"/>
              <a:pathLst>
                <a:path w="744854" h="1383664">
                  <a:moveTo>
                    <a:pt x="0" y="124135"/>
                  </a:moveTo>
                  <a:lnTo>
                    <a:pt x="9755" y="75816"/>
                  </a:lnTo>
                  <a:lnTo>
                    <a:pt x="36358" y="36358"/>
                  </a:lnTo>
                  <a:lnTo>
                    <a:pt x="75816" y="9755"/>
                  </a:lnTo>
                  <a:lnTo>
                    <a:pt x="124135" y="0"/>
                  </a:lnTo>
                  <a:lnTo>
                    <a:pt x="620662" y="0"/>
                  </a:lnTo>
                  <a:lnTo>
                    <a:pt x="668981" y="9755"/>
                  </a:lnTo>
                  <a:lnTo>
                    <a:pt x="708439" y="36358"/>
                  </a:lnTo>
                  <a:lnTo>
                    <a:pt x="735042" y="75816"/>
                  </a:lnTo>
                  <a:lnTo>
                    <a:pt x="744798" y="124135"/>
                  </a:lnTo>
                  <a:lnTo>
                    <a:pt x="744798" y="1259536"/>
                  </a:lnTo>
                  <a:lnTo>
                    <a:pt x="735042" y="1307855"/>
                  </a:lnTo>
                  <a:lnTo>
                    <a:pt x="708439" y="1347312"/>
                  </a:lnTo>
                  <a:lnTo>
                    <a:pt x="668981" y="1373915"/>
                  </a:lnTo>
                  <a:lnTo>
                    <a:pt x="620662" y="1383671"/>
                  </a:lnTo>
                  <a:lnTo>
                    <a:pt x="124135" y="1383671"/>
                  </a:lnTo>
                  <a:lnTo>
                    <a:pt x="75816" y="1373915"/>
                  </a:lnTo>
                  <a:lnTo>
                    <a:pt x="36358" y="1347312"/>
                  </a:lnTo>
                  <a:lnTo>
                    <a:pt x="9755" y="1307855"/>
                  </a:lnTo>
                  <a:lnTo>
                    <a:pt x="0" y="1259536"/>
                  </a:lnTo>
                  <a:lnTo>
                    <a:pt x="0" y="124135"/>
                  </a:lnTo>
                  <a:close/>
                </a:path>
              </a:pathLst>
            </a:custGeom>
            <a:ln w="38100">
              <a:solidFill>
                <a:srgbClr val="3C6DF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365450" y="3689277"/>
            <a:ext cx="1718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dirty="0">
                <a:solidFill>
                  <a:srgbClr val="002060"/>
                </a:solidFill>
                <a:latin typeface="Calibri"/>
                <a:cs typeface="Calibri"/>
              </a:rPr>
              <a:t>3</a:t>
            </a:r>
            <a:endParaRPr sz="2133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927064" y="2954742"/>
            <a:ext cx="1043940" cy="1895687"/>
            <a:chOff x="5888027" y="1836191"/>
            <a:chExt cx="782955" cy="1421765"/>
          </a:xfrm>
        </p:grpSpPr>
        <p:sp>
          <p:nvSpPr>
            <p:cNvPr id="20" name="object 20"/>
            <p:cNvSpPr/>
            <p:nvPr/>
          </p:nvSpPr>
          <p:spPr>
            <a:xfrm>
              <a:off x="5907077" y="1855241"/>
              <a:ext cx="744855" cy="1383665"/>
            </a:xfrm>
            <a:custGeom>
              <a:avLst/>
              <a:gdLst/>
              <a:ahLst/>
              <a:cxnLst/>
              <a:rect l="l" t="t" r="r" b="b"/>
              <a:pathLst>
                <a:path w="744854" h="1383664">
                  <a:moveTo>
                    <a:pt x="620662" y="0"/>
                  </a:moveTo>
                  <a:lnTo>
                    <a:pt x="124136" y="0"/>
                  </a:lnTo>
                  <a:lnTo>
                    <a:pt x="75816" y="9755"/>
                  </a:lnTo>
                  <a:lnTo>
                    <a:pt x="36358" y="36358"/>
                  </a:lnTo>
                  <a:lnTo>
                    <a:pt x="9755" y="75816"/>
                  </a:lnTo>
                  <a:lnTo>
                    <a:pt x="0" y="124136"/>
                  </a:lnTo>
                  <a:lnTo>
                    <a:pt x="0" y="1259536"/>
                  </a:lnTo>
                  <a:lnTo>
                    <a:pt x="9755" y="1307855"/>
                  </a:lnTo>
                  <a:lnTo>
                    <a:pt x="36358" y="1347312"/>
                  </a:lnTo>
                  <a:lnTo>
                    <a:pt x="75816" y="1373916"/>
                  </a:lnTo>
                  <a:lnTo>
                    <a:pt x="124136" y="1383671"/>
                  </a:lnTo>
                  <a:lnTo>
                    <a:pt x="620662" y="1383671"/>
                  </a:lnTo>
                  <a:lnTo>
                    <a:pt x="668982" y="1373916"/>
                  </a:lnTo>
                  <a:lnTo>
                    <a:pt x="708439" y="1347312"/>
                  </a:lnTo>
                  <a:lnTo>
                    <a:pt x="735042" y="1307855"/>
                  </a:lnTo>
                  <a:lnTo>
                    <a:pt x="744797" y="1259536"/>
                  </a:lnTo>
                  <a:lnTo>
                    <a:pt x="744797" y="124136"/>
                  </a:lnTo>
                  <a:lnTo>
                    <a:pt x="735042" y="75816"/>
                  </a:lnTo>
                  <a:lnTo>
                    <a:pt x="708439" y="36358"/>
                  </a:lnTo>
                  <a:lnTo>
                    <a:pt x="668982" y="9755"/>
                  </a:lnTo>
                  <a:lnTo>
                    <a:pt x="620662" y="0"/>
                  </a:lnTo>
                  <a:close/>
                </a:path>
              </a:pathLst>
            </a:custGeom>
            <a:solidFill>
              <a:srgbClr val="FEFFF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907077" y="1855241"/>
              <a:ext cx="744855" cy="1383665"/>
            </a:xfrm>
            <a:custGeom>
              <a:avLst/>
              <a:gdLst/>
              <a:ahLst/>
              <a:cxnLst/>
              <a:rect l="l" t="t" r="r" b="b"/>
              <a:pathLst>
                <a:path w="744854" h="1383664">
                  <a:moveTo>
                    <a:pt x="0" y="124135"/>
                  </a:moveTo>
                  <a:lnTo>
                    <a:pt x="9755" y="75816"/>
                  </a:lnTo>
                  <a:lnTo>
                    <a:pt x="36358" y="36358"/>
                  </a:lnTo>
                  <a:lnTo>
                    <a:pt x="75816" y="9755"/>
                  </a:lnTo>
                  <a:lnTo>
                    <a:pt x="124135" y="0"/>
                  </a:lnTo>
                  <a:lnTo>
                    <a:pt x="620662" y="0"/>
                  </a:lnTo>
                  <a:lnTo>
                    <a:pt x="668981" y="9755"/>
                  </a:lnTo>
                  <a:lnTo>
                    <a:pt x="708439" y="36358"/>
                  </a:lnTo>
                  <a:lnTo>
                    <a:pt x="735042" y="75816"/>
                  </a:lnTo>
                  <a:lnTo>
                    <a:pt x="744798" y="124135"/>
                  </a:lnTo>
                  <a:lnTo>
                    <a:pt x="744798" y="1259536"/>
                  </a:lnTo>
                  <a:lnTo>
                    <a:pt x="735042" y="1307855"/>
                  </a:lnTo>
                  <a:lnTo>
                    <a:pt x="708439" y="1347312"/>
                  </a:lnTo>
                  <a:lnTo>
                    <a:pt x="668981" y="1373915"/>
                  </a:lnTo>
                  <a:lnTo>
                    <a:pt x="620662" y="1383671"/>
                  </a:lnTo>
                  <a:lnTo>
                    <a:pt x="124135" y="1383671"/>
                  </a:lnTo>
                  <a:lnTo>
                    <a:pt x="75816" y="1373915"/>
                  </a:lnTo>
                  <a:lnTo>
                    <a:pt x="36358" y="1347312"/>
                  </a:lnTo>
                  <a:lnTo>
                    <a:pt x="9755" y="1307855"/>
                  </a:lnTo>
                  <a:lnTo>
                    <a:pt x="0" y="1259536"/>
                  </a:lnTo>
                  <a:lnTo>
                    <a:pt x="0" y="124135"/>
                  </a:lnTo>
                  <a:close/>
                </a:path>
              </a:pathLst>
            </a:custGeom>
            <a:ln w="38100">
              <a:solidFill>
                <a:srgbClr val="3C6DF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363270" y="3689277"/>
            <a:ext cx="1718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dirty="0">
                <a:solidFill>
                  <a:srgbClr val="002060"/>
                </a:solidFill>
                <a:latin typeface="Calibri"/>
                <a:cs typeface="Calibri"/>
              </a:rPr>
              <a:t>4</a:t>
            </a:r>
            <a:endParaRPr sz="2133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915367" y="2954742"/>
            <a:ext cx="1043940" cy="1895687"/>
            <a:chOff x="6629254" y="1836191"/>
            <a:chExt cx="782955" cy="1421765"/>
          </a:xfrm>
        </p:grpSpPr>
        <p:sp>
          <p:nvSpPr>
            <p:cNvPr id="24" name="object 24"/>
            <p:cNvSpPr/>
            <p:nvPr/>
          </p:nvSpPr>
          <p:spPr>
            <a:xfrm>
              <a:off x="6648304" y="1855241"/>
              <a:ext cx="744855" cy="1383665"/>
            </a:xfrm>
            <a:custGeom>
              <a:avLst/>
              <a:gdLst/>
              <a:ahLst/>
              <a:cxnLst/>
              <a:rect l="l" t="t" r="r" b="b"/>
              <a:pathLst>
                <a:path w="744854" h="1383664">
                  <a:moveTo>
                    <a:pt x="620662" y="0"/>
                  </a:moveTo>
                  <a:lnTo>
                    <a:pt x="124136" y="0"/>
                  </a:lnTo>
                  <a:lnTo>
                    <a:pt x="75816" y="9755"/>
                  </a:lnTo>
                  <a:lnTo>
                    <a:pt x="36358" y="36358"/>
                  </a:lnTo>
                  <a:lnTo>
                    <a:pt x="9755" y="75816"/>
                  </a:lnTo>
                  <a:lnTo>
                    <a:pt x="0" y="124136"/>
                  </a:lnTo>
                  <a:lnTo>
                    <a:pt x="0" y="1259536"/>
                  </a:lnTo>
                  <a:lnTo>
                    <a:pt x="9755" y="1307855"/>
                  </a:lnTo>
                  <a:lnTo>
                    <a:pt x="36358" y="1347312"/>
                  </a:lnTo>
                  <a:lnTo>
                    <a:pt x="75816" y="1373916"/>
                  </a:lnTo>
                  <a:lnTo>
                    <a:pt x="124136" y="1383671"/>
                  </a:lnTo>
                  <a:lnTo>
                    <a:pt x="620662" y="1383671"/>
                  </a:lnTo>
                  <a:lnTo>
                    <a:pt x="668981" y="1373916"/>
                  </a:lnTo>
                  <a:lnTo>
                    <a:pt x="708439" y="1347312"/>
                  </a:lnTo>
                  <a:lnTo>
                    <a:pt x="735042" y="1307855"/>
                  </a:lnTo>
                  <a:lnTo>
                    <a:pt x="744797" y="1259536"/>
                  </a:lnTo>
                  <a:lnTo>
                    <a:pt x="744797" y="124136"/>
                  </a:lnTo>
                  <a:lnTo>
                    <a:pt x="735042" y="75816"/>
                  </a:lnTo>
                  <a:lnTo>
                    <a:pt x="708439" y="36358"/>
                  </a:lnTo>
                  <a:lnTo>
                    <a:pt x="668981" y="9755"/>
                  </a:lnTo>
                  <a:lnTo>
                    <a:pt x="620662" y="0"/>
                  </a:lnTo>
                  <a:close/>
                </a:path>
              </a:pathLst>
            </a:custGeom>
            <a:solidFill>
              <a:srgbClr val="FEFFF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648304" y="1855241"/>
              <a:ext cx="744855" cy="1383665"/>
            </a:xfrm>
            <a:custGeom>
              <a:avLst/>
              <a:gdLst/>
              <a:ahLst/>
              <a:cxnLst/>
              <a:rect l="l" t="t" r="r" b="b"/>
              <a:pathLst>
                <a:path w="744854" h="1383664">
                  <a:moveTo>
                    <a:pt x="0" y="124135"/>
                  </a:moveTo>
                  <a:lnTo>
                    <a:pt x="9755" y="75816"/>
                  </a:lnTo>
                  <a:lnTo>
                    <a:pt x="36358" y="36358"/>
                  </a:lnTo>
                  <a:lnTo>
                    <a:pt x="75816" y="9755"/>
                  </a:lnTo>
                  <a:lnTo>
                    <a:pt x="124135" y="0"/>
                  </a:lnTo>
                  <a:lnTo>
                    <a:pt x="620662" y="0"/>
                  </a:lnTo>
                  <a:lnTo>
                    <a:pt x="668981" y="9755"/>
                  </a:lnTo>
                  <a:lnTo>
                    <a:pt x="708439" y="36358"/>
                  </a:lnTo>
                  <a:lnTo>
                    <a:pt x="735042" y="75816"/>
                  </a:lnTo>
                  <a:lnTo>
                    <a:pt x="744798" y="124135"/>
                  </a:lnTo>
                  <a:lnTo>
                    <a:pt x="744798" y="1259536"/>
                  </a:lnTo>
                  <a:lnTo>
                    <a:pt x="735042" y="1307855"/>
                  </a:lnTo>
                  <a:lnTo>
                    <a:pt x="708439" y="1347312"/>
                  </a:lnTo>
                  <a:lnTo>
                    <a:pt x="668981" y="1373915"/>
                  </a:lnTo>
                  <a:lnTo>
                    <a:pt x="620662" y="1383671"/>
                  </a:lnTo>
                  <a:lnTo>
                    <a:pt x="124135" y="1383671"/>
                  </a:lnTo>
                  <a:lnTo>
                    <a:pt x="75816" y="1373915"/>
                  </a:lnTo>
                  <a:lnTo>
                    <a:pt x="36358" y="1347312"/>
                  </a:lnTo>
                  <a:lnTo>
                    <a:pt x="9755" y="1307855"/>
                  </a:lnTo>
                  <a:lnTo>
                    <a:pt x="0" y="1259536"/>
                  </a:lnTo>
                  <a:lnTo>
                    <a:pt x="0" y="124135"/>
                  </a:lnTo>
                  <a:close/>
                </a:path>
              </a:pathLst>
            </a:custGeom>
            <a:ln w="38100">
              <a:solidFill>
                <a:srgbClr val="3C6DF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1351573" y="3689277"/>
            <a:ext cx="1718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dirty="0">
                <a:solidFill>
                  <a:srgbClr val="002060"/>
                </a:solidFill>
                <a:latin typeface="Calibri"/>
                <a:cs typeface="Calibri"/>
              </a:rPr>
              <a:t>5</a:t>
            </a:r>
            <a:endParaRPr sz="2133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305803" y="4443678"/>
            <a:ext cx="5282353" cy="1257300"/>
            <a:chOff x="3172081" y="2952893"/>
            <a:chExt cx="3961765" cy="942975"/>
          </a:xfrm>
        </p:grpSpPr>
        <p:sp>
          <p:nvSpPr>
            <p:cNvPr id="28" name="object 28"/>
            <p:cNvSpPr/>
            <p:nvPr/>
          </p:nvSpPr>
          <p:spPr>
            <a:xfrm>
              <a:off x="3172079" y="2984880"/>
              <a:ext cx="3961765" cy="274320"/>
            </a:xfrm>
            <a:custGeom>
              <a:avLst/>
              <a:gdLst/>
              <a:ahLst/>
              <a:cxnLst/>
              <a:rect l="l" t="t" r="r" b="b"/>
              <a:pathLst>
                <a:path w="3961765" h="274320">
                  <a:moveTo>
                    <a:pt x="242455" y="317"/>
                  </a:moveTo>
                  <a:lnTo>
                    <a:pt x="0" y="317"/>
                  </a:lnTo>
                  <a:lnTo>
                    <a:pt x="0" y="273862"/>
                  </a:lnTo>
                  <a:lnTo>
                    <a:pt x="242455" y="273862"/>
                  </a:lnTo>
                  <a:lnTo>
                    <a:pt x="242455" y="317"/>
                  </a:lnTo>
                  <a:close/>
                </a:path>
                <a:path w="3961765" h="274320">
                  <a:moveTo>
                    <a:pt x="993432" y="317"/>
                  </a:moveTo>
                  <a:lnTo>
                    <a:pt x="750989" y="317"/>
                  </a:lnTo>
                  <a:lnTo>
                    <a:pt x="750989" y="273862"/>
                  </a:lnTo>
                  <a:lnTo>
                    <a:pt x="993432" y="273862"/>
                  </a:lnTo>
                  <a:lnTo>
                    <a:pt x="993432" y="317"/>
                  </a:lnTo>
                  <a:close/>
                </a:path>
                <a:path w="3961765" h="274320">
                  <a:moveTo>
                    <a:pt x="1740687" y="0"/>
                  </a:moveTo>
                  <a:lnTo>
                    <a:pt x="1498231" y="0"/>
                  </a:lnTo>
                  <a:lnTo>
                    <a:pt x="1498231" y="273545"/>
                  </a:lnTo>
                  <a:lnTo>
                    <a:pt x="1740687" y="273545"/>
                  </a:lnTo>
                  <a:lnTo>
                    <a:pt x="1740687" y="0"/>
                  </a:lnTo>
                  <a:close/>
                </a:path>
                <a:path w="3961765" h="274320">
                  <a:moveTo>
                    <a:pt x="2482875" y="0"/>
                  </a:moveTo>
                  <a:lnTo>
                    <a:pt x="2240419" y="0"/>
                  </a:lnTo>
                  <a:lnTo>
                    <a:pt x="2240419" y="273545"/>
                  </a:lnTo>
                  <a:lnTo>
                    <a:pt x="2482875" y="273545"/>
                  </a:lnTo>
                  <a:lnTo>
                    <a:pt x="2482875" y="0"/>
                  </a:lnTo>
                  <a:close/>
                </a:path>
                <a:path w="3961765" h="274320">
                  <a:moveTo>
                    <a:pt x="3228619" y="317"/>
                  </a:moveTo>
                  <a:lnTo>
                    <a:pt x="2986163" y="317"/>
                  </a:lnTo>
                  <a:lnTo>
                    <a:pt x="2986163" y="273862"/>
                  </a:lnTo>
                  <a:lnTo>
                    <a:pt x="3228619" y="273862"/>
                  </a:lnTo>
                  <a:lnTo>
                    <a:pt x="3228619" y="317"/>
                  </a:lnTo>
                  <a:close/>
                </a:path>
                <a:path w="3961765" h="274320">
                  <a:moveTo>
                    <a:pt x="3961574" y="317"/>
                  </a:moveTo>
                  <a:lnTo>
                    <a:pt x="3735667" y="317"/>
                  </a:lnTo>
                  <a:lnTo>
                    <a:pt x="3735667" y="257492"/>
                  </a:lnTo>
                  <a:lnTo>
                    <a:pt x="3735667" y="273862"/>
                  </a:lnTo>
                  <a:lnTo>
                    <a:pt x="3961574" y="273862"/>
                  </a:lnTo>
                  <a:lnTo>
                    <a:pt x="3961574" y="257492"/>
                  </a:lnTo>
                  <a:lnTo>
                    <a:pt x="3961574" y="3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293309" y="3059677"/>
              <a:ext cx="0" cy="557530"/>
            </a:xfrm>
            <a:custGeom>
              <a:avLst/>
              <a:gdLst/>
              <a:ahLst/>
              <a:cxnLst/>
              <a:rect l="l" t="t" r="r" b="b"/>
              <a:pathLst>
                <a:path h="557529">
                  <a:moveTo>
                    <a:pt x="0" y="557044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86BE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900604" y="3242369"/>
              <a:ext cx="226060" cy="273685"/>
            </a:xfrm>
            <a:custGeom>
              <a:avLst/>
              <a:gdLst/>
              <a:ahLst/>
              <a:cxnLst/>
              <a:rect l="l" t="t" r="r" b="b"/>
              <a:pathLst>
                <a:path w="226059" h="273685">
                  <a:moveTo>
                    <a:pt x="225915" y="0"/>
                  </a:moveTo>
                  <a:lnTo>
                    <a:pt x="0" y="0"/>
                  </a:lnTo>
                  <a:lnTo>
                    <a:pt x="0" y="273547"/>
                  </a:lnTo>
                  <a:lnTo>
                    <a:pt x="225915" y="273547"/>
                  </a:lnTo>
                  <a:lnTo>
                    <a:pt x="225915" y="0"/>
                  </a:lnTo>
                  <a:close/>
                </a:path>
              </a:pathLst>
            </a:custGeom>
            <a:solidFill>
              <a:srgbClr val="F5F7F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8835" y="2953208"/>
              <a:ext cx="125689" cy="12568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8698" y="2952893"/>
              <a:ext cx="125689" cy="12568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8268" y="2952893"/>
              <a:ext cx="125689" cy="125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6637" y="2953208"/>
              <a:ext cx="125689" cy="12568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0716" y="2953208"/>
              <a:ext cx="125689" cy="12568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041678" y="3059677"/>
              <a:ext cx="0" cy="557530"/>
            </a:xfrm>
            <a:custGeom>
              <a:avLst/>
              <a:gdLst/>
              <a:ahLst/>
              <a:cxnLst/>
              <a:rect l="l" t="t" r="r" b="b"/>
              <a:pathLst>
                <a:path h="557529">
                  <a:moveTo>
                    <a:pt x="0" y="557044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86BE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791542" y="3059362"/>
              <a:ext cx="0" cy="557530"/>
            </a:xfrm>
            <a:custGeom>
              <a:avLst/>
              <a:gdLst/>
              <a:ahLst/>
              <a:cxnLst/>
              <a:rect l="l" t="t" r="r" b="b"/>
              <a:pathLst>
                <a:path h="557529">
                  <a:moveTo>
                    <a:pt x="0" y="557044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86BE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531111" y="3059362"/>
              <a:ext cx="0" cy="557530"/>
            </a:xfrm>
            <a:custGeom>
              <a:avLst/>
              <a:gdLst/>
              <a:ahLst/>
              <a:cxnLst/>
              <a:rect l="l" t="t" r="r" b="b"/>
              <a:pathLst>
                <a:path h="557529">
                  <a:moveTo>
                    <a:pt x="0" y="557044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86BE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279479" y="3059677"/>
              <a:ext cx="0" cy="557530"/>
            </a:xfrm>
            <a:custGeom>
              <a:avLst/>
              <a:gdLst/>
              <a:ahLst/>
              <a:cxnLst/>
              <a:rect l="l" t="t" r="r" b="b"/>
              <a:pathLst>
                <a:path h="557529">
                  <a:moveTo>
                    <a:pt x="0" y="557044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86BE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7013562" y="3059677"/>
              <a:ext cx="0" cy="557530"/>
            </a:xfrm>
            <a:custGeom>
              <a:avLst/>
              <a:gdLst/>
              <a:ahLst/>
              <a:cxnLst/>
              <a:rect l="l" t="t" r="r" b="b"/>
              <a:pathLst>
                <a:path h="557529">
                  <a:moveTo>
                    <a:pt x="0" y="557044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86BE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0463" y="2953208"/>
              <a:ext cx="125689" cy="12568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285397" y="3612917"/>
              <a:ext cx="3738879" cy="0"/>
            </a:xfrm>
            <a:custGeom>
              <a:avLst/>
              <a:gdLst/>
              <a:ahLst/>
              <a:cxnLst/>
              <a:rect l="l" t="t" r="r" b="b"/>
              <a:pathLst>
                <a:path w="3738879">
                  <a:moveTo>
                    <a:pt x="0" y="0"/>
                  </a:moveTo>
                  <a:lnTo>
                    <a:pt x="3738366" y="1"/>
                  </a:lnTo>
                </a:path>
              </a:pathLst>
            </a:custGeom>
            <a:ln w="38100">
              <a:solidFill>
                <a:srgbClr val="486BE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161325" y="3609745"/>
              <a:ext cx="0" cy="285750"/>
            </a:xfrm>
            <a:custGeom>
              <a:avLst/>
              <a:gdLst/>
              <a:ahLst/>
              <a:cxnLst/>
              <a:rect l="l" t="t" r="r" b="b"/>
              <a:pathLst>
                <a:path h="285750">
                  <a:moveTo>
                    <a:pt x="0" y="285751"/>
                  </a:moveTo>
                  <a:lnTo>
                    <a:pt x="1" y="0"/>
                  </a:lnTo>
                </a:path>
              </a:pathLst>
            </a:custGeom>
            <a:ln w="38100">
              <a:solidFill>
                <a:srgbClr val="486BE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285397" y="3612917"/>
              <a:ext cx="1887855" cy="0"/>
            </a:xfrm>
            <a:custGeom>
              <a:avLst/>
              <a:gdLst/>
              <a:ahLst/>
              <a:cxnLst/>
              <a:rect l="l" t="t" r="r" b="b"/>
              <a:pathLst>
                <a:path w="1887854">
                  <a:moveTo>
                    <a:pt x="0" y="0"/>
                  </a:moveTo>
                  <a:lnTo>
                    <a:pt x="1887670" y="1"/>
                  </a:lnTo>
                </a:path>
              </a:pathLst>
            </a:custGeom>
            <a:ln w="38100">
              <a:solidFill>
                <a:srgbClr val="486BE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467061" y="5920413"/>
            <a:ext cx="98213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2E4559"/>
                </a:solidFill>
                <a:latin typeface="Calibri"/>
                <a:cs typeface="Calibri"/>
              </a:rPr>
              <a:t>Offset(s)</a:t>
            </a:r>
            <a:endParaRPr sz="2133">
              <a:latin typeface="Calibri"/>
              <a:cs typeface="Calibr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966D8C-070D-B5AA-14DD-16BE0E551F1A}"/>
              </a:ext>
            </a:extLst>
          </p:cNvPr>
          <p:cNvSpPr txBox="1"/>
          <p:nvPr/>
        </p:nvSpPr>
        <p:spPr>
          <a:xfrm>
            <a:off x="3624129" y="74619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ym typeface="Wingdings"/>
              </a:rPr>
              <a:t>Data is stored in </a:t>
            </a:r>
            <a:r>
              <a:rPr lang="en-US" b="1" dirty="0">
                <a:sym typeface="Wingdings"/>
              </a:rPr>
              <a:t>topics</a:t>
            </a:r>
            <a:r>
              <a:rPr lang="en-US" dirty="0">
                <a:sym typeface="Wingdings"/>
              </a:rPr>
              <a:t>.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CC8D0D-CF8D-1D62-5359-FFEB8F7CCF9F}"/>
              </a:ext>
            </a:extLst>
          </p:cNvPr>
          <p:cNvGrpSpPr/>
          <p:nvPr/>
        </p:nvGrpSpPr>
        <p:grpSpPr>
          <a:xfrm>
            <a:off x="153539" y="2432138"/>
            <a:ext cx="5208999" cy="3583701"/>
            <a:chOff x="1571310" y="2222500"/>
            <a:chExt cx="5208999" cy="3836431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8ACFF9E-5E71-28E0-3871-5B73F9CB64CE}"/>
                </a:ext>
              </a:extLst>
            </p:cNvPr>
            <p:cNvSpPr/>
            <p:nvPr/>
          </p:nvSpPr>
          <p:spPr>
            <a:xfrm>
              <a:off x="1571310" y="2222500"/>
              <a:ext cx="5208999" cy="38364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80CC7C8-560C-E122-DB3C-06B467BA7B71}"/>
                </a:ext>
              </a:extLst>
            </p:cNvPr>
            <p:cNvSpPr txBox="1"/>
            <p:nvPr/>
          </p:nvSpPr>
          <p:spPr>
            <a:xfrm>
              <a:off x="3831740" y="5660742"/>
              <a:ext cx="922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Broker(s)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81346C27-C0AF-6032-F58E-CE02FB6C08F0}"/>
              </a:ext>
            </a:extLst>
          </p:cNvPr>
          <p:cNvSpPr/>
          <p:nvPr/>
        </p:nvSpPr>
        <p:spPr>
          <a:xfrm>
            <a:off x="1204779" y="3125558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D391767-7BE4-0CC0-3163-79648D3264B4}"/>
              </a:ext>
            </a:extLst>
          </p:cNvPr>
          <p:cNvSpPr/>
          <p:nvPr/>
        </p:nvSpPr>
        <p:spPr>
          <a:xfrm>
            <a:off x="1579429" y="3125558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3AB1382-21D1-9658-264D-617EDD6E600D}"/>
              </a:ext>
            </a:extLst>
          </p:cNvPr>
          <p:cNvSpPr/>
          <p:nvPr/>
        </p:nvSpPr>
        <p:spPr>
          <a:xfrm>
            <a:off x="2322379" y="3125558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E3EEEB6-8CBC-A7BE-E4DC-F6C4493DB730}"/>
              </a:ext>
            </a:extLst>
          </p:cNvPr>
          <p:cNvSpPr/>
          <p:nvPr/>
        </p:nvSpPr>
        <p:spPr>
          <a:xfrm>
            <a:off x="1947729" y="3125558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43AA3DA-5623-9003-ABAE-3AE338099825}"/>
              </a:ext>
            </a:extLst>
          </p:cNvPr>
          <p:cNvSpPr/>
          <p:nvPr/>
        </p:nvSpPr>
        <p:spPr>
          <a:xfrm>
            <a:off x="2697029" y="3125558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8B36074-D0DA-4EEA-1863-4708F99AF3CF}"/>
              </a:ext>
            </a:extLst>
          </p:cNvPr>
          <p:cNvSpPr/>
          <p:nvPr/>
        </p:nvSpPr>
        <p:spPr>
          <a:xfrm>
            <a:off x="3439979" y="3125558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9B96653-002B-2DC3-BD7D-BCEC5D6944C8}"/>
              </a:ext>
            </a:extLst>
          </p:cNvPr>
          <p:cNvSpPr/>
          <p:nvPr/>
        </p:nvSpPr>
        <p:spPr>
          <a:xfrm>
            <a:off x="3065329" y="3125558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6C286A0-5C98-74FC-AA51-A049FB653CA8}"/>
              </a:ext>
            </a:extLst>
          </p:cNvPr>
          <p:cNvSpPr/>
          <p:nvPr/>
        </p:nvSpPr>
        <p:spPr>
          <a:xfrm>
            <a:off x="3814629" y="3125558"/>
            <a:ext cx="3683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D64F282-A110-0C23-59E3-DC9B0952082A}"/>
              </a:ext>
            </a:extLst>
          </p:cNvPr>
          <p:cNvGrpSpPr/>
          <p:nvPr/>
        </p:nvGrpSpPr>
        <p:grpSpPr>
          <a:xfrm>
            <a:off x="1269674" y="1886983"/>
            <a:ext cx="5189126" cy="3265914"/>
            <a:chOff x="2635274" y="1939558"/>
            <a:chExt cx="5189126" cy="326591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F9EE45C-B216-12E8-797F-5284B3277395}"/>
                </a:ext>
              </a:extLst>
            </p:cNvPr>
            <p:cNvSpPr/>
            <p:nvPr/>
          </p:nvSpPr>
          <p:spPr>
            <a:xfrm>
              <a:off x="5600700" y="3168650"/>
              <a:ext cx="368300" cy="368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</a:rPr>
                <a:t>new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03E08E5-630F-6975-7750-9E2C2ACE29B9}"/>
                </a:ext>
              </a:extLst>
            </p:cNvPr>
            <p:cNvSpPr txBox="1"/>
            <p:nvPr/>
          </p:nvSpPr>
          <p:spPr>
            <a:xfrm>
              <a:off x="6740128" y="2150547"/>
              <a:ext cx="108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Producer A2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A182409-B161-CE3A-56E6-2E7EF86E9C1A}"/>
                </a:ext>
              </a:extLst>
            </p:cNvPr>
            <p:cNvSpPr txBox="1"/>
            <p:nvPr/>
          </p:nvSpPr>
          <p:spPr>
            <a:xfrm>
              <a:off x="6740129" y="1939558"/>
              <a:ext cx="108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Producer A1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DE16AFF-63D9-A7B1-0CC1-D41CF66BCFB4}"/>
                </a:ext>
              </a:extLst>
            </p:cNvPr>
            <p:cNvSpPr txBox="1"/>
            <p:nvPr/>
          </p:nvSpPr>
          <p:spPr>
            <a:xfrm>
              <a:off x="7548101" y="3007317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dirty="0"/>
            </a:p>
          </p:txBody>
        </p:sp>
        <p:cxnSp>
          <p:nvCxnSpPr>
            <p:cNvPr id="88" name="Elbow Connector 35">
              <a:extLst>
                <a:ext uri="{FF2B5EF4-FFF2-40B4-BE49-F238E27FC236}">
                  <a16:creationId xmlns:a16="http://schemas.microsoft.com/office/drawing/2014/main" id="{38D47A3F-C295-565A-1F3B-673E1118A3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69274" y="2515884"/>
              <a:ext cx="1118165" cy="581066"/>
            </a:xfrm>
            <a:prstGeom prst="bentConnector3">
              <a:avLst>
                <a:gd name="adj1" fmla="val 383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6C356C2-5211-1ABB-00D6-3D7C9E315995}"/>
                </a:ext>
              </a:extLst>
            </p:cNvPr>
            <p:cNvSpPr txBox="1"/>
            <p:nvPr/>
          </p:nvSpPr>
          <p:spPr>
            <a:xfrm>
              <a:off x="2635274" y="4620696"/>
              <a:ext cx="32787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Arial"/>
                  <a:cs typeface="Arial"/>
                </a:rPr>
                <a:t>Producers always append to “tail”</a:t>
              </a:r>
            </a:p>
            <a:p>
              <a:pPr algn="ctr"/>
              <a:r>
                <a:rPr lang="en-US" sz="1600" i="1" dirty="0">
                  <a:latin typeface="Arial"/>
                  <a:cs typeface="Arial"/>
                </a:rPr>
                <a:t>(think: append to a file)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15708604-CED6-E188-835D-83B6DA46F2D8}"/>
              </a:ext>
            </a:extLst>
          </p:cNvPr>
          <p:cNvSpPr txBox="1"/>
          <p:nvPr/>
        </p:nvSpPr>
        <p:spPr>
          <a:xfrm>
            <a:off x="789980" y="316851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34DC39-0405-AE8E-39E5-F13E3FBE6AD7}"/>
              </a:ext>
            </a:extLst>
          </p:cNvPr>
          <p:cNvSpPr txBox="1"/>
          <p:nvPr/>
        </p:nvSpPr>
        <p:spPr>
          <a:xfrm>
            <a:off x="750965" y="3515884"/>
            <a:ext cx="1102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Older </a:t>
            </a:r>
            <a:r>
              <a:rPr lang="en-US" sz="1400" dirty="0" err="1"/>
              <a:t>msgs</a:t>
            </a:r>
            <a:endParaRPr lang="en-US" sz="1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4D46666-6653-28B8-49E7-A6CE9088D27D}"/>
              </a:ext>
            </a:extLst>
          </p:cNvPr>
          <p:cNvSpPr txBox="1"/>
          <p:nvPr/>
        </p:nvSpPr>
        <p:spPr>
          <a:xfrm>
            <a:off x="3084379" y="3515884"/>
            <a:ext cx="1182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Newer </a:t>
            </a:r>
            <a:r>
              <a:rPr lang="en-US" sz="1400" dirty="0" err="1"/>
              <a:t>msgs</a:t>
            </a:r>
            <a:endParaRPr lang="en-US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7E642B6-386F-74CB-130D-AC334AB79CDF}"/>
              </a:ext>
            </a:extLst>
          </p:cNvPr>
          <p:cNvSpPr txBox="1"/>
          <p:nvPr/>
        </p:nvSpPr>
        <p:spPr>
          <a:xfrm>
            <a:off x="1960429" y="2718761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Kafka topic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126D04-AE8F-DE46-1483-642C71A6D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64" y="670773"/>
            <a:ext cx="10501471" cy="55395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4848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B50A44A-4BF7-1862-78A1-995545FC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52" y="0"/>
            <a:ext cx="10390909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093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F558-DCD3-EC81-ADD1-A70D9D064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1D058-712F-DD82-4959-F0B86FAFF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291EE-B640-801D-4A11-982E334738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ACB85-D68B-5AD5-43E6-5FA2F1404F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CE3221-EB26-56F5-114A-7B116842E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2CF74A-A6D2-6EBC-93C2-03F6508B6F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3FA3A5-EC8C-53BE-436F-CC5CF006AD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76797D-A8DB-14C3-5F4B-BE708A519F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is Event Driven Architecture 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41D82B-C10B-1BB9-045C-6A6B60302E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98342" y="2235353"/>
            <a:ext cx="6245958" cy="307777"/>
          </a:xfrm>
        </p:spPr>
        <p:txBody>
          <a:bodyPr/>
          <a:lstStyle/>
          <a:p>
            <a:r>
              <a:rPr lang="en-US" dirty="0"/>
              <a:t>What  is Kafka ?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95BD1E-F51A-C1EA-E433-3765992A76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Core Concepts of Apache Kafka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E09AC65-B8CA-C4AA-6B0F-3649F9664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Architecture using Kafka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E0156A0-E47D-016B-1742-C23C5D404F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Practical Use Case using Spring boot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FDFE434-5D75-4569-B2B2-C12795CF18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444507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4E5E24D-9D30-C727-34B7-7F7F42F8704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What is Throughput?</a:t>
            </a:r>
          </a:p>
          <a:p>
            <a:endParaRPr lang="en-US" sz="2400" b="1" dirty="0"/>
          </a:p>
          <a:p>
            <a:r>
              <a:rPr lang="en-US" sz="3200" b="0" i="0" dirty="0">
                <a:solidFill>
                  <a:srgbClr val="202124"/>
                </a:solidFill>
                <a:effectLst/>
                <a:latin typeface="Google Sans"/>
              </a:rPr>
              <a:t>When it comes to performance testing throughput, it's about </a:t>
            </a:r>
            <a:r>
              <a:rPr lang="en-US" sz="3200" b="0" i="0" dirty="0">
                <a:solidFill>
                  <a:srgbClr val="040C28"/>
                </a:solidFill>
                <a:effectLst/>
                <a:latin typeface="Google Sans"/>
              </a:rPr>
              <a:t>measuring the capacity of a system or network to handle data processing</a:t>
            </a:r>
            <a:r>
              <a:rPr lang="en-US" sz="3200" b="0" i="0" dirty="0">
                <a:solidFill>
                  <a:srgbClr val="202124"/>
                </a:solidFill>
                <a:effectLst/>
                <a:latin typeface="Google Sans"/>
              </a:rPr>
              <a:t>. </a:t>
            </a:r>
            <a:r>
              <a:rPr lang="en-US" sz="3200" b="0" i="0">
                <a:solidFill>
                  <a:srgbClr val="202124"/>
                </a:solidFill>
                <a:effectLst/>
                <a:latin typeface="Google Sans"/>
              </a:rPr>
              <a:t>In simpler terms, throughput is the number of transactions a system can handle in a given time period</a:t>
            </a:r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2761547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5BDA092D-9B0C-0B1A-7986-92207FF2B4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50" b="650"/>
          <a:stretch/>
        </p:blipFill>
        <p:spPr>
          <a:xfrm>
            <a:off x="1151134" y="315086"/>
            <a:ext cx="10896600" cy="5538797"/>
          </a:xfrm>
          <a:noFill/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7CD9686-035F-AA32-1111-40C946F3E6E1}"/>
              </a:ext>
            </a:extLst>
          </p:cNvPr>
          <p:cNvSpPr txBox="1">
            <a:spLocks/>
          </p:cNvSpPr>
          <p:nvPr/>
        </p:nvSpPr>
        <p:spPr>
          <a:xfrm>
            <a:off x="647700" y="3773515"/>
            <a:ext cx="3722281" cy="11695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8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i="0" kern="120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n-US" sz="1200" b="0" i="0" kern="1200" dirty="0" smtClean="0">
                <a:solidFill>
                  <a:schemeClr val="tx1"/>
                </a:solidFill>
                <a:latin typeface="+mn-lt"/>
                <a:ea typeface="Human Sans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1709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E0518D-A9E2-C113-12E7-5BA5AEC8E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449" y="495247"/>
            <a:ext cx="10183646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72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AF93F5-7B41-126F-C042-BEA0206BF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801" y="571182"/>
            <a:ext cx="10640910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22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E3B33-4BB0-B188-9787-8CB8345196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805" y="625441"/>
            <a:ext cx="9114866" cy="553998"/>
          </a:xfrm>
        </p:spPr>
        <p:txBody>
          <a:bodyPr/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Scenarios with Partition Keys</a:t>
            </a:r>
            <a:endParaRPr lang="en-CA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9FD37-E0F1-A0EF-A554-08A2F4CCE82E}"/>
              </a:ext>
            </a:extLst>
          </p:cNvPr>
          <p:cNvSpPr txBox="1"/>
          <p:nvPr/>
        </p:nvSpPr>
        <p:spPr>
          <a:xfrm>
            <a:off x="620805" y="1481098"/>
            <a:ext cx="106657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A1523"/>
                </a:solidFill>
                <a:effectLst/>
                <a:latin typeface="Inter"/>
              </a:rPr>
              <a:t>A partitioner is the process that will determine to which partition a specific message will be assigned to.</a:t>
            </a:r>
          </a:p>
          <a:p>
            <a:pPr algn="l"/>
            <a:endParaRPr lang="en-CA" b="1" i="0" dirty="0">
              <a:solidFill>
                <a:srgbClr val="1A1523"/>
              </a:solidFill>
              <a:effectLst/>
              <a:latin typeface="PolySans"/>
            </a:endParaRPr>
          </a:p>
          <a:p>
            <a:pPr algn="l"/>
            <a:r>
              <a:rPr lang="en-CA" b="1" i="0" dirty="0">
                <a:solidFill>
                  <a:srgbClr val="1A1523"/>
                </a:solidFill>
                <a:effectLst/>
                <a:latin typeface="PolySans"/>
              </a:rPr>
              <a:t>A) Partitioner when key!=null</a:t>
            </a:r>
          </a:p>
          <a:p>
            <a:pPr algn="l"/>
            <a:endParaRPr lang="en-CA" b="1" dirty="0">
              <a:solidFill>
                <a:srgbClr val="1A1523"/>
              </a:solidFill>
              <a:latin typeface="PolySans"/>
            </a:endParaRPr>
          </a:p>
          <a:p>
            <a:pPr algn="l"/>
            <a:r>
              <a:rPr lang="en-US" b="0" i="0" dirty="0">
                <a:solidFill>
                  <a:srgbClr val="1A1523"/>
                </a:solidFill>
                <a:effectLst/>
                <a:latin typeface="Inter"/>
              </a:rPr>
              <a:t>Key Hashing is the process of determining the mapping of a key to a partition In the default Kafka partitioner, the keys are hashed using the murmur2 algorithm</a:t>
            </a:r>
            <a:endParaRPr lang="en-CA" b="1" i="0" dirty="0">
              <a:solidFill>
                <a:srgbClr val="1A1523"/>
              </a:solidFill>
              <a:effectLst/>
              <a:latin typeface="PolySans"/>
            </a:endParaRPr>
          </a:p>
          <a:p>
            <a:pPr algn="l"/>
            <a:endParaRPr lang="en-CA" b="1" dirty="0">
              <a:solidFill>
                <a:srgbClr val="1A1523"/>
              </a:solidFill>
              <a:latin typeface="PolySans"/>
            </a:endParaRPr>
          </a:p>
          <a:p>
            <a:pPr algn="l"/>
            <a:r>
              <a:rPr lang="en-CA" b="1" i="0" dirty="0" err="1">
                <a:solidFill>
                  <a:srgbClr val="1A1523"/>
                </a:solidFill>
                <a:effectLst/>
                <a:latin typeface="PolySans"/>
              </a:rPr>
              <a:t>targetPartition</a:t>
            </a:r>
            <a:r>
              <a:rPr lang="en-CA" b="1" i="0" dirty="0">
                <a:solidFill>
                  <a:srgbClr val="1A1523"/>
                </a:solidFill>
                <a:effectLst/>
                <a:latin typeface="PolySans"/>
              </a:rPr>
              <a:t> = </a:t>
            </a:r>
            <a:r>
              <a:rPr lang="en-CA" b="1" i="0" dirty="0" err="1">
                <a:solidFill>
                  <a:srgbClr val="1A1523"/>
                </a:solidFill>
                <a:effectLst/>
                <a:latin typeface="PolySans"/>
              </a:rPr>
              <a:t>Math.abs</a:t>
            </a:r>
            <a:r>
              <a:rPr lang="en-CA" b="1" i="0" dirty="0">
                <a:solidFill>
                  <a:srgbClr val="1A1523"/>
                </a:solidFill>
                <a:effectLst/>
                <a:latin typeface="PolySans"/>
              </a:rPr>
              <a:t>(Utils.murmur2(</a:t>
            </a:r>
            <a:r>
              <a:rPr lang="en-CA" b="1" i="0" dirty="0" err="1">
                <a:solidFill>
                  <a:srgbClr val="1A1523"/>
                </a:solidFill>
                <a:effectLst/>
                <a:latin typeface="PolySans"/>
              </a:rPr>
              <a:t>keyBytes</a:t>
            </a:r>
            <a:r>
              <a:rPr lang="en-CA" b="1" i="0" dirty="0">
                <a:solidFill>
                  <a:srgbClr val="1A1523"/>
                </a:solidFill>
                <a:effectLst/>
                <a:latin typeface="PolySans"/>
              </a:rPr>
              <a:t>)) % (</a:t>
            </a:r>
            <a:r>
              <a:rPr lang="en-CA" b="1" i="0" dirty="0" err="1">
                <a:solidFill>
                  <a:srgbClr val="1A1523"/>
                </a:solidFill>
                <a:effectLst/>
                <a:latin typeface="PolySans"/>
              </a:rPr>
              <a:t>numPartitions</a:t>
            </a:r>
            <a:r>
              <a:rPr lang="en-CA" b="1" i="0" dirty="0">
                <a:solidFill>
                  <a:srgbClr val="1A1523"/>
                </a:solidFill>
                <a:effectLst/>
                <a:latin typeface="PolySans"/>
              </a:rPr>
              <a:t> - 1)</a:t>
            </a:r>
          </a:p>
        </p:txBody>
      </p:sp>
      <p:pic>
        <p:nvPicPr>
          <p:cNvPr id="1028" name="Picture 4" descr="Kafka Producers use default partitioning logic to assign Kafka Messages to the appropriate Apache Kafka Partition.">
            <a:extLst>
              <a:ext uri="{FF2B5EF4-FFF2-40B4-BE49-F238E27FC236}">
                <a16:creationId xmlns:a16="http://schemas.microsoft.com/office/drawing/2014/main" id="{AB78F592-016D-751E-44FC-08F44C2E0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06" y="4091081"/>
            <a:ext cx="9654988" cy="132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023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193731-8981-710E-73EA-83577BFE2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880645"/>
            <a:ext cx="10929937" cy="651431"/>
          </a:xfrm>
        </p:spPr>
        <p:txBody>
          <a:bodyPr/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Scenarios without Partition Keys</a:t>
            </a:r>
            <a:br>
              <a:rPr lang="en-CA" sz="4000" b="1" dirty="0">
                <a:solidFill>
                  <a:schemeClr val="accent2">
                    <a:lumMod val="75000"/>
                  </a:schemeClr>
                </a:solidFill>
              </a:rPr>
            </a:b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0E968A-A294-FDB0-845A-08AB66022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1" i="0" dirty="0">
                <a:solidFill>
                  <a:srgbClr val="1A1523"/>
                </a:solidFill>
                <a:effectLst/>
                <a:latin typeface="PolySans"/>
              </a:rPr>
              <a:t>When key=null, the producer has a default partitioner that varies:</a:t>
            </a:r>
          </a:p>
          <a:p>
            <a:pPr algn="l"/>
            <a:endParaRPr lang="en-US" b="1" i="0" dirty="0">
              <a:solidFill>
                <a:srgbClr val="1A1523"/>
              </a:solidFill>
              <a:effectLst/>
              <a:latin typeface="PolySans"/>
            </a:endParaRPr>
          </a:p>
          <a:p>
            <a:pPr algn="l"/>
            <a:r>
              <a:rPr lang="en-US" dirty="0">
                <a:solidFill>
                  <a:srgbClr val="1A1523"/>
                </a:solidFill>
                <a:latin typeface="Inter"/>
              </a:rPr>
              <a:t>Round Robin: for Kafka 2.3 and below</a:t>
            </a:r>
          </a:p>
          <a:p>
            <a:pPr algn="l"/>
            <a:endParaRPr lang="en-US" dirty="0">
              <a:solidFill>
                <a:srgbClr val="1A1523"/>
              </a:solidFill>
              <a:latin typeface="Inter"/>
            </a:endParaRPr>
          </a:p>
          <a:p>
            <a:pPr algn="l"/>
            <a:r>
              <a:rPr lang="en-US" dirty="0">
                <a:solidFill>
                  <a:srgbClr val="1A1523"/>
                </a:solidFill>
                <a:latin typeface="Inter"/>
              </a:rPr>
              <a:t>Sticky Partitioner: for Kafka 2.4 and above</a:t>
            </a:r>
          </a:p>
          <a:p>
            <a:pPr algn="l"/>
            <a:endParaRPr lang="en-US" dirty="0">
              <a:solidFill>
                <a:srgbClr val="1A1523"/>
              </a:solidFill>
              <a:latin typeface="Inter"/>
            </a:endParaRPr>
          </a:p>
          <a:p>
            <a:pPr algn="l"/>
            <a:r>
              <a:rPr lang="en-US" dirty="0">
                <a:solidFill>
                  <a:srgbClr val="1A1523"/>
                </a:solidFill>
                <a:latin typeface="Inter"/>
              </a:rPr>
              <a:t>Sticky Partitioner improves the performance of the producer especially with high throughput.</a:t>
            </a:r>
            <a:endParaRPr lang="en-CA" dirty="0">
              <a:solidFill>
                <a:srgbClr val="1A1523"/>
              </a:solidFill>
              <a:latin typeface="Inter"/>
            </a:endParaRPr>
          </a:p>
          <a:p>
            <a:pPr algn="l"/>
            <a:endParaRPr lang="en-CA" dirty="0">
              <a:solidFill>
                <a:srgbClr val="1A1523"/>
              </a:solidFill>
              <a:latin typeface="Inter"/>
            </a:endParaRPr>
          </a:p>
          <a:p>
            <a:endParaRPr lang="en-CA" dirty="0">
              <a:solidFill>
                <a:srgbClr val="1A1523"/>
              </a:solidFill>
              <a:latin typeface="Inter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6196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DBCDA0-9FFD-136B-0876-8DD8033C5E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FB5375-AE0D-587B-BF69-7A4850F56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784" y="0"/>
            <a:ext cx="8407585" cy="637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00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0871E38-5A8A-179C-D8F3-512CC6735C2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b="8632"/>
          <a:stretch/>
        </p:blipFill>
        <p:spPr>
          <a:xfrm>
            <a:off x="0" y="1"/>
            <a:ext cx="12012375" cy="5964864"/>
          </a:xfrm>
        </p:spPr>
      </p:pic>
    </p:spTree>
    <p:extLst>
      <p:ext uri="{BB962C8B-B14F-4D97-AF65-F5344CB8AC3E}">
        <p14:creationId xmlns:p14="http://schemas.microsoft.com/office/powerpoint/2010/main" val="715562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CE56EC-2F2E-7EC4-C04B-696A45EAE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38" y="737812"/>
            <a:ext cx="10478962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04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E7029D3-D3C2-19EB-E2C1-3AF5BEE63A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922E2-494D-E9A1-69A3-6DCA05B92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14"/>
          <a:stretch/>
        </p:blipFill>
        <p:spPr>
          <a:xfrm>
            <a:off x="0" y="0"/>
            <a:ext cx="12192000" cy="62877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26991"/>
            <a:ext cx="6121749" cy="74636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Let us understand what does it mean to work with an event driven architecture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8844400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Event Driven Architecture 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solidFill>
                  <a:schemeClr val="accent2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773263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D315EC-53D4-5584-F43B-EFD52F5D04F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b="7752"/>
          <a:stretch/>
        </p:blipFill>
        <p:spPr>
          <a:xfrm>
            <a:off x="0" y="0"/>
            <a:ext cx="12192000" cy="6326372"/>
          </a:xfrm>
        </p:spPr>
      </p:pic>
    </p:spTree>
    <p:extLst>
      <p:ext uri="{BB962C8B-B14F-4D97-AF65-F5344CB8AC3E}">
        <p14:creationId xmlns:p14="http://schemas.microsoft.com/office/powerpoint/2010/main" val="1214176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3180" y="398480"/>
            <a:ext cx="9578241" cy="56018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7440" y="312251"/>
            <a:ext cx="29667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27" dirty="0"/>
              <a:t>Consumer</a:t>
            </a:r>
            <a:r>
              <a:rPr sz="3200" spc="-127" dirty="0"/>
              <a:t> </a:t>
            </a:r>
            <a:r>
              <a:rPr sz="3200" spc="-27" dirty="0"/>
              <a:t>Groups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8490513" y="762001"/>
            <a:ext cx="237659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07" dirty="0">
                <a:solidFill>
                  <a:srgbClr val="476CE7"/>
                </a:solidFill>
                <a:latin typeface="Calibri"/>
                <a:cs typeface="Calibri"/>
              </a:rPr>
              <a:t>CONSUMER</a:t>
            </a:r>
            <a:r>
              <a:rPr sz="1867" spc="193" dirty="0">
                <a:solidFill>
                  <a:srgbClr val="476CE7"/>
                </a:solidFill>
                <a:latin typeface="Calibri"/>
                <a:cs typeface="Calibri"/>
              </a:rPr>
              <a:t> </a:t>
            </a:r>
            <a:r>
              <a:rPr sz="1867" spc="100" dirty="0">
                <a:solidFill>
                  <a:srgbClr val="476CE7"/>
                </a:solidFill>
                <a:latin typeface="Calibri"/>
                <a:cs typeface="Calibri"/>
              </a:rPr>
              <a:t>GROUP</a:t>
            </a:r>
            <a:r>
              <a:rPr sz="1867" spc="200" dirty="0">
                <a:solidFill>
                  <a:srgbClr val="476CE7"/>
                </a:solidFill>
                <a:latin typeface="Calibri"/>
                <a:cs typeface="Calibri"/>
              </a:rPr>
              <a:t> </a:t>
            </a:r>
            <a:r>
              <a:rPr sz="1867" dirty="0">
                <a:solidFill>
                  <a:srgbClr val="476CE7"/>
                </a:solidFill>
                <a:latin typeface="Calibri"/>
                <a:cs typeface="Calibri"/>
              </a:rPr>
              <a:t>A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59071" y="1417660"/>
            <a:ext cx="97112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solidFill>
                  <a:srgbClr val="2E4559"/>
                </a:solidFill>
                <a:latin typeface="Calibri"/>
                <a:cs typeface="Calibri"/>
              </a:rPr>
              <a:t>p0,</a:t>
            </a:r>
            <a:r>
              <a:rPr sz="1600" spc="-40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E4559"/>
                </a:solidFill>
                <a:latin typeface="Calibri"/>
                <a:cs typeface="Calibri"/>
              </a:rPr>
              <a:t>offset</a:t>
            </a:r>
            <a:r>
              <a:rPr sz="1600" spc="-40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4559"/>
                </a:solidFill>
                <a:latin typeface="Calibri"/>
                <a:cs typeface="Calibri"/>
              </a:rPr>
              <a:t>7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6570" y="1941914"/>
            <a:ext cx="97112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solidFill>
                  <a:srgbClr val="2E4559"/>
                </a:solidFill>
                <a:latin typeface="Calibri"/>
                <a:cs typeface="Calibri"/>
              </a:rPr>
              <a:t>p1,</a:t>
            </a:r>
            <a:r>
              <a:rPr sz="1600" spc="-40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E4559"/>
                </a:solidFill>
                <a:latin typeface="Calibri"/>
                <a:cs typeface="Calibri"/>
              </a:rPr>
              <a:t>offset</a:t>
            </a:r>
            <a:r>
              <a:rPr sz="1600" spc="-40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4559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59071" y="2466170"/>
            <a:ext cx="97112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solidFill>
                  <a:srgbClr val="2E4559"/>
                </a:solidFill>
                <a:latin typeface="Calibri"/>
                <a:cs typeface="Calibri"/>
              </a:rPr>
              <a:t>p2,</a:t>
            </a:r>
            <a:r>
              <a:rPr sz="1600" spc="-40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E4559"/>
                </a:solidFill>
                <a:latin typeface="Calibri"/>
                <a:cs typeface="Calibri"/>
              </a:rPr>
              <a:t>offset</a:t>
            </a:r>
            <a:r>
              <a:rPr sz="1600" spc="-40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4559"/>
                </a:solidFill>
                <a:latin typeface="Calibri"/>
                <a:cs typeface="Calibri"/>
              </a:rPr>
              <a:t>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07299" y="1343153"/>
            <a:ext cx="680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33" dirty="0">
                <a:solidFill>
                  <a:srgbClr val="476CE8"/>
                </a:solidFill>
                <a:latin typeface="Calibri"/>
                <a:cs typeface="Calibri"/>
              </a:rPr>
              <a:t>T</a:t>
            </a:r>
            <a:r>
              <a:rPr sz="1867" spc="120" dirty="0">
                <a:solidFill>
                  <a:srgbClr val="476CE8"/>
                </a:solidFill>
                <a:latin typeface="Calibri"/>
                <a:cs typeface="Calibri"/>
              </a:rPr>
              <a:t>O</a:t>
            </a:r>
            <a:r>
              <a:rPr sz="1867" spc="127" dirty="0">
                <a:solidFill>
                  <a:srgbClr val="476CE8"/>
                </a:solidFill>
                <a:latin typeface="Calibri"/>
                <a:cs typeface="Calibri"/>
              </a:rPr>
              <a:t>P</a:t>
            </a:r>
            <a:r>
              <a:rPr sz="1867" spc="120" dirty="0">
                <a:solidFill>
                  <a:srgbClr val="476CE8"/>
                </a:solidFill>
                <a:latin typeface="Calibri"/>
                <a:cs typeface="Calibri"/>
              </a:rPr>
              <a:t>I</a:t>
            </a:r>
            <a:r>
              <a:rPr sz="1867" dirty="0">
                <a:solidFill>
                  <a:srgbClr val="476CE8"/>
                </a:solidFill>
                <a:latin typeface="Calibri"/>
                <a:cs typeface="Calibri"/>
              </a:rPr>
              <a:t>C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68191" y="3574289"/>
            <a:ext cx="144949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47029" algn="l"/>
                <a:tab pos="880511" algn="l"/>
                <a:tab pos="1311454" algn="l"/>
              </a:tabLst>
            </a:pPr>
            <a:r>
              <a:rPr sz="1867" dirty="0">
                <a:solidFill>
                  <a:srgbClr val="002060"/>
                </a:solidFill>
                <a:latin typeface="Calibri"/>
                <a:cs typeface="Calibri"/>
              </a:rPr>
              <a:t>0	1	2	3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68191" y="4911345"/>
            <a:ext cx="23122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47029" algn="l"/>
                <a:tab pos="880511" algn="l"/>
                <a:tab pos="1311454" algn="l"/>
                <a:tab pos="1744936" algn="l"/>
                <a:tab pos="2174186" algn="l"/>
              </a:tabLst>
            </a:pPr>
            <a:r>
              <a:rPr sz="1867" dirty="0">
                <a:solidFill>
                  <a:srgbClr val="002060"/>
                </a:solidFill>
                <a:latin typeface="Calibri"/>
                <a:cs typeface="Calibri"/>
              </a:rPr>
              <a:t>0	1	2	3	4	5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4679" y="2286001"/>
            <a:ext cx="138599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87" dirty="0">
                <a:solidFill>
                  <a:srgbClr val="476CE8"/>
                </a:solidFill>
                <a:latin typeface="Calibri"/>
                <a:cs typeface="Calibri"/>
              </a:rPr>
              <a:t>PARTITION </a:t>
            </a:r>
            <a:r>
              <a:rPr sz="1867" dirty="0">
                <a:solidFill>
                  <a:srgbClr val="476CE8"/>
                </a:solidFill>
                <a:latin typeface="Calibri"/>
                <a:cs typeface="Calibri"/>
              </a:rPr>
              <a:t>0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4679" y="3627119"/>
            <a:ext cx="138599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87" dirty="0">
                <a:solidFill>
                  <a:srgbClr val="476CE8"/>
                </a:solidFill>
                <a:latin typeface="Calibri"/>
                <a:cs typeface="Calibri"/>
              </a:rPr>
              <a:t>PARTITION </a:t>
            </a:r>
            <a:r>
              <a:rPr sz="1867" dirty="0">
                <a:solidFill>
                  <a:srgbClr val="476CE8"/>
                </a:solidFill>
                <a:latin typeface="Calibri"/>
                <a:cs typeface="Calibri"/>
              </a:rPr>
              <a:t>1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4679" y="4964177"/>
            <a:ext cx="138599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87" dirty="0">
                <a:solidFill>
                  <a:srgbClr val="476CE8"/>
                </a:solidFill>
                <a:latin typeface="Calibri"/>
                <a:cs typeface="Calibri"/>
              </a:rPr>
              <a:t>PARTITION </a:t>
            </a:r>
            <a:r>
              <a:rPr sz="1867" dirty="0">
                <a:solidFill>
                  <a:srgbClr val="476CE8"/>
                </a:solidFill>
                <a:latin typeface="Calibri"/>
                <a:cs typeface="Calibri"/>
              </a:rPr>
              <a:t>2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68191" y="2237231"/>
            <a:ext cx="31750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447029" algn="l"/>
                <a:tab pos="880511" algn="l"/>
                <a:tab pos="1311454" algn="l"/>
                <a:tab pos="1744936" algn="l"/>
                <a:tab pos="2174186" algn="l"/>
                <a:tab pos="2608515" algn="l"/>
                <a:tab pos="3036917" algn="l"/>
              </a:tabLst>
            </a:pPr>
            <a:r>
              <a:rPr sz="1867" dirty="0">
                <a:solidFill>
                  <a:srgbClr val="002060"/>
                </a:solidFill>
                <a:latin typeface="Calibri"/>
                <a:cs typeface="Calibri"/>
              </a:rPr>
              <a:t>0	1	2	3	4	5	6	7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93859" y="1422400"/>
            <a:ext cx="102192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80" dirty="0">
                <a:solidFill>
                  <a:srgbClr val="476CE7"/>
                </a:solidFill>
                <a:latin typeface="Calibri"/>
                <a:cs typeface="Calibri"/>
              </a:rPr>
              <a:t>CONSUMER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93862" y="1946655"/>
            <a:ext cx="102192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80" dirty="0">
                <a:solidFill>
                  <a:srgbClr val="476CE7"/>
                </a:solidFill>
                <a:latin typeface="Calibri"/>
                <a:cs typeface="Calibri"/>
              </a:rPr>
              <a:t>CONSUMER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93862" y="2470911"/>
            <a:ext cx="102192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80" dirty="0">
                <a:solidFill>
                  <a:srgbClr val="476CE7"/>
                </a:solidFill>
                <a:latin typeface="Calibri"/>
                <a:cs typeface="Calibri"/>
              </a:rPr>
              <a:t>CONSUMER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93862" y="2995168"/>
            <a:ext cx="102192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80" dirty="0">
                <a:solidFill>
                  <a:srgbClr val="476CE7"/>
                </a:solidFill>
                <a:latin typeface="Calibri"/>
                <a:cs typeface="Calibri"/>
              </a:rPr>
              <a:t>CONSUMER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90513" y="4001007"/>
            <a:ext cx="237659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07" dirty="0">
                <a:solidFill>
                  <a:srgbClr val="5AAAFA"/>
                </a:solidFill>
                <a:latin typeface="Calibri"/>
                <a:cs typeface="Calibri"/>
              </a:rPr>
              <a:t>CONSUMER</a:t>
            </a:r>
            <a:r>
              <a:rPr sz="1867" spc="193" dirty="0">
                <a:solidFill>
                  <a:srgbClr val="5AAAFA"/>
                </a:solidFill>
                <a:latin typeface="Calibri"/>
                <a:cs typeface="Calibri"/>
              </a:rPr>
              <a:t> </a:t>
            </a:r>
            <a:r>
              <a:rPr sz="1867" spc="100" dirty="0">
                <a:solidFill>
                  <a:srgbClr val="5AAAFA"/>
                </a:solidFill>
                <a:latin typeface="Calibri"/>
                <a:cs typeface="Calibri"/>
              </a:rPr>
              <a:t>GROUP</a:t>
            </a:r>
            <a:r>
              <a:rPr sz="1867" spc="200" dirty="0">
                <a:solidFill>
                  <a:srgbClr val="5AAAFA"/>
                </a:solidFill>
                <a:latin typeface="Calibri"/>
                <a:cs typeface="Calibri"/>
              </a:rPr>
              <a:t> </a:t>
            </a:r>
            <a:r>
              <a:rPr lang="en-US" sz="1867" spc="200" dirty="0">
                <a:solidFill>
                  <a:srgbClr val="5AAAFA"/>
                </a:solidFill>
                <a:latin typeface="Calibri"/>
                <a:cs typeface="Calibri"/>
              </a:rPr>
              <a:t>B</a:t>
            </a:r>
            <a:endParaRPr sz="1867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59071" y="4656667"/>
            <a:ext cx="978747" cy="98659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7" dirty="0">
                <a:solidFill>
                  <a:srgbClr val="2E4559"/>
                </a:solidFill>
                <a:latin typeface="Calibri"/>
                <a:cs typeface="Calibri"/>
              </a:rPr>
              <a:t>p0,</a:t>
            </a:r>
            <a:r>
              <a:rPr sz="1600" spc="-47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E4559"/>
                </a:solidFill>
                <a:latin typeface="Calibri"/>
                <a:cs typeface="Calibri"/>
              </a:rPr>
              <a:t>offset</a:t>
            </a:r>
            <a:r>
              <a:rPr sz="1600" spc="-47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4559"/>
                </a:solidFill>
                <a:latin typeface="Calibri"/>
                <a:cs typeface="Calibri"/>
              </a:rPr>
              <a:t>7</a:t>
            </a:r>
            <a:endParaRPr sz="1600">
              <a:latin typeface="Calibri"/>
              <a:cs typeface="Calibri"/>
            </a:endParaRPr>
          </a:p>
          <a:p>
            <a:pPr marL="23706">
              <a:spcBef>
                <a:spcPts val="1627"/>
              </a:spcBef>
            </a:pPr>
            <a:r>
              <a:rPr sz="1600" spc="-7" dirty="0">
                <a:solidFill>
                  <a:srgbClr val="2E4559"/>
                </a:solidFill>
                <a:latin typeface="Calibri"/>
                <a:cs typeface="Calibri"/>
              </a:rPr>
              <a:t>p1,</a:t>
            </a:r>
            <a:r>
              <a:rPr sz="1600" spc="-47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E4559"/>
                </a:solidFill>
                <a:latin typeface="Calibri"/>
                <a:cs typeface="Calibri"/>
              </a:rPr>
              <a:t>offset</a:t>
            </a:r>
            <a:r>
              <a:rPr sz="1600" spc="-47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4559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  <a:p>
            <a:pPr marL="16933">
              <a:spcBef>
                <a:spcPts val="227"/>
              </a:spcBef>
            </a:pPr>
            <a:r>
              <a:rPr sz="1600" spc="-7" dirty="0">
                <a:solidFill>
                  <a:srgbClr val="2E4559"/>
                </a:solidFill>
                <a:latin typeface="Calibri"/>
                <a:cs typeface="Calibri"/>
              </a:rPr>
              <a:t>p2,</a:t>
            </a:r>
            <a:r>
              <a:rPr sz="1600" spc="-47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1600" spc="-7" dirty="0">
                <a:solidFill>
                  <a:srgbClr val="2E4559"/>
                </a:solidFill>
                <a:latin typeface="Calibri"/>
                <a:cs typeface="Calibri"/>
              </a:rPr>
              <a:t>offset</a:t>
            </a:r>
            <a:r>
              <a:rPr sz="1600" spc="-47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E4559"/>
                </a:solidFill>
                <a:latin typeface="Calibri"/>
                <a:cs typeface="Calibri"/>
              </a:rPr>
              <a:t>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93862" y="4661407"/>
            <a:ext cx="102192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80" dirty="0">
                <a:solidFill>
                  <a:srgbClr val="5AAAFA"/>
                </a:solidFill>
                <a:latin typeface="Calibri"/>
                <a:cs typeface="Calibri"/>
              </a:rPr>
              <a:t>CONSUMER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93862" y="5275071"/>
            <a:ext cx="102192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80" dirty="0">
                <a:solidFill>
                  <a:srgbClr val="5AAAFA"/>
                </a:solidFill>
                <a:latin typeface="Calibri"/>
                <a:cs typeface="Calibri"/>
              </a:rPr>
              <a:t>CONSUMER</a:t>
            </a:r>
            <a:endParaRPr sz="1467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56A588-767E-BDF7-D2FC-180BA6F83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19" y="458122"/>
            <a:ext cx="10551481" cy="55395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5093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10DF07-8AF0-4FE5-159C-1A66C8DE27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18DE5-DC86-0083-EB3D-09C619752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81"/>
          <a:stretch/>
        </p:blipFill>
        <p:spPr>
          <a:xfrm>
            <a:off x="0" y="0"/>
            <a:ext cx="12192000" cy="618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62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EAE2F2-F876-02E7-A209-0EADADA95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336" y="500206"/>
            <a:ext cx="10002646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58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FF75A7-19CA-3505-772C-2A5AF5695B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846DBD-1C11-CA0F-9837-C9757D83C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14"/>
          <a:stretch/>
        </p:blipFill>
        <p:spPr>
          <a:xfrm>
            <a:off x="0" y="0"/>
            <a:ext cx="12192000" cy="624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31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50C790-EA1A-B441-E349-9A7B1091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37" y="610061"/>
            <a:ext cx="10896600" cy="5448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6557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2C9671-4EE8-6901-AA56-65400AFFF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407" y="520558"/>
            <a:ext cx="10440857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02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B1F7E4-37E1-9F10-4D6F-7A5FF9885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316" y="607986"/>
            <a:ext cx="9888330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65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15FE1B-CDFE-D96A-AC2C-D15905042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982" y="485949"/>
            <a:ext cx="10164594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44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90A1-CA92-FE01-C8E6-B97C895E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z="2400" dirty="0"/>
              <a:t>Event Driven Architecture </a:t>
            </a:r>
            <a:br>
              <a:rPr lang="en-US" sz="2400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502912-ED5D-C91E-1FB6-5D20D527486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 sz="1000" dirty="0"/>
              <a:t>Event Driven Architecture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F000D-1650-9CDB-87D2-57B4402FD716}"/>
              </a:ext>
            </a:extLst>
          </p:cNvPr>
          <p:cNvSpPr txBox="1"/>
          <p:nvPr/>
        </p:nvSpPr>
        <p:spPr>
          <a:xfrm>
            <a:off x="555143" y="1305341"/>
            <a:ext cx="1092993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2E475D"/>
              </a:solidFill>
              <a:latin typeface="Lexend Deca"/>
            </a:endParaRPr>
          </a:p>
          <a:p>
            <a:r>
              <a:rPr lang="en-US" dirty="0">
                <a:solidFill>
                  <a:srgbClr val="2E475D"/>
                </a:solidFill>
                <a:latin typeface="Lexend Deca"/>
              </a:rPr>
              <a:t>Event-driven architecture (EDA) is a software design pattern in which decoupled applications can asynchronously publish and subscribe to events via an event broker/message broker.</a:t>
            </a:r>
          </a:p>
          <a:p>
            <a:endParaRPr lang="en-US" dirty="0">
              <a:solidFill>
                <a:srgbClr val="2E475D"/>
              </a:solidFill>
              <a:latin typeface="Lexend Deca"/>
            </a:endParaRPr>
          </a:p>
          <a:p>
            <a:endParaRPr lang="en-US" dirty="0">
              <a:solidFill>
                <a:srgbClr val="2E475D"/>
              </a:solidFill>
              <a:latin typeface="Lexend Deca"/>
            </a:endParaRPr>
          </a:p>
          <a:p>
            <a:r>
              <a:rPr lang="en-US" dirty="0">
                <a:solidFill>
                  <a:srgbClr val="2E475D"/>
                </a:solidFill>
                <a:latin typeface="Lexend Deca"/>
              </a:rPr>
              <a:t>In an Event-Driven Architecture, applications communicate with each other by sending and/or receiving events or messages</a:t>
            </a:r>
          </a:p>
          <a:p>
            <a:endParaRPr lang="en-US" dirty="0">
              <a:solidFill>
                <a:srgbClr val="2E475D"/>
              </a:solidFill>
              <a:latin typeface="Lexend Deca"/>
            </a:endParaRPr>
          </a:p>
          <a:p>
            <a:br>
              <a:rPr lang="en-US" dirty="0">
                <a:solidFill>
                  <a:srgbClr val="2E475D"/>
                </a:solidFill>
                <a:latin typeface="Lexend Deca"/>
              </a:rPr>
            </a:br>
            <a:r>
              <a:rPr lang="en-US" dirty="0">
                <a:solidFill>
                  <a:srgbClr val="2E475D"/>
                </a:solidFill>
                <a:latin typeface="Lexend Deca"/>
              </a:rPr>
              <a:t>Event-driven architecture is often referred to as “asynchronous” communication.</a:t>
            </a:r>
          </a:p>
          <a:p>
            <a:endParaRPr lang="en-US" dirty="0">
              <a:solidFill>
                <a:srgbClr val="2E475D"/>
              </a:solidFill>
              <a:latin typeface="Lexend Deca"/>
            </a:endParaRPr>
          </a:p>
          <a:p>
            <a:br>
              <a:rPr lang="en-US" dirty="0">
                <a:solidFill>
                  <a:srgbClr val="2E475D"/>
                </a:solidFill>
                <a:latin typeface="Lexend Deca"/>
              </a:rPr>
            </a:br>
            <a:r>
              <a:rPr lang="en-US" dirty="0">
                <a:solidFill>
                  <a:srgbClr val="2E475D"/>
                </a:solidFill>
                <a:latin typeface="Lexend Deca"/>
              </a:rPr>
              <a:t>Event-driven apps can be created in any programming language because event- driven is a programming approach, not a language.</a:t>
            </a:r>
          </a:p>
          <a:p>
            <a:endParaRPr lang="en-CA" dirty="0">
              <a:solidFill>
                <a:srgbClr val="2E475D"/>
              </a:solidFill>
              <a:latin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2231183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46DB7C-6DB8-683B-76F7-CAAADDA99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368" y="455646"/>
            <a:ext cx="9793067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7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9BDA3B6-69B1-12CE-63CB-BA0EC2885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49" y="537329"/>
            <a:ext cx="10069330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03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C7A3DF-940B-10B1-789F-A6F717DDDF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0CBD2-31ED-8C3C-DB8F-5E13C1E57F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15"/>
          <a:stretch/>
        </p:blipFill>
        <p:spPr>
          <a:xfrm>
            <a:off x="0" y="0"/>
            <a:ext cx="12192000" cy="632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00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A34A86-B7D6-2F92-B8AC-68A395DAE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880646"/>
            <a:ext cx="10929937" cy="597280"/>
          </a:xfrm>
        </p:spPr>
        <p:txBody>
          <a:bodyPr/>
          <a:lstStyle/>
          <a:p>
            <a:r>
              <a:rPr lang="en-US" dirty="0"/>
              <a:t>Zookeeper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FC5397-E479-C53B-DE1A-50E68EE97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F9AF48-14F9-C3A6-4E09-C60F114B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790575"/>
            <a:ext cx="109251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18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5E962-E627-2F29-9890-00ADFCEB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880645"/>
            <a:ext cx="10929937" cy="554749"/>
          </a:xfrm>
        </p:spPr>
        <p:txBody>
          <a:bodyPr/>
          <a:lstStyle/>
          <a:p>
            <a:r>
              <a:rPr lang="en-US" dirty="0"/>
              <a:t>Zookeeper vs KRaft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5D8C3-AD76-F01E-03F1-ECFEEF9F0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000000"/>
                </a:solidFill>
                <a:effectLst/>
                <a:latin typeface="Raleway" pitchFamily="2" charset="0"/>
              </a:rPr>
              <a:t>Zookeeper adds an extra management layer for Kafka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Raleway" pitchFamily="2" charset="0"/>
              </a:rPr>
              <a:t>Kraft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Raleway" pitchFamily="2" charset="0"/>
              </a:rPr>
              <a:t> makes deployment and operations management much simpler. Imagine if we had to manage just one distributed system instead of two! Moreover, this also </a:t>
            </a:r>
            <a:r>
              <a:rPr lang="en-US" sz="2000" i="0" dirty="0">
                <a:solidFill>
                  <a:srgbClr val="000000"/>
                </a:solidFill>
                <a:effectLst/>
                <a:latin typeface="Raleway" pitchFamily="2" charset="0"/>
              </a:rPr>
              <a:t>improves the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Raleway" pitchFamily="2" charset="0"/>
              </a:rPr>
              <a:t> </a:t>
            </a:r>
            <a:r>
              <a:rPr lang="en-US" sz="2000" i="0" dirty="0">
                <a:solidFill>
                  <a:srgbClr val="000000"/>
                </a:solidFill>
                <a:effectLst/>
                <a:latin typeface="Raleway" pitchFamily="2" charset="0"/>
              </a:rPr>
              <a:t>scalability due to the more efficient metadata handling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Raleway" pitchFamily="2" charset="0"/>
              </a:rPr>
              <a:t>One of the quorum controllers acts as the leader and creates events in the metadata topic within Kafka. The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Raleway" pitchFamily="2" charset="0"/>
              </a:rPr>
              <a:t>other controllers within the quorum follow the leader controller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Raleway" pitchFamily="2" charset="0"/>
              </a:rPr>
              <a:t> by responding to these events.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Raleway" pitchFamily="2" charset="0"/>
              </a:rPr>
              <a:t>When one of the brokers fails due to partitioning, it can catch up on the missed events from the log upon rejoining. This reduces the unavailability window.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Raleway" pitchFamily="2" charset="0"/>
              </a:rPr>
              <a:t>Unlike the Zookeeper-based controller, 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Raleway" pitchFamily="2" charset="0"/>
              </a:rPr>
              <a:t>the quorum controller doesn't need to load the state from Zookeeper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Raleway" pitchFamily="2" charset="0"/>
              </a:rPr>
              <a:t>.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Raleway" pitchFamily="2" charset="0"/>
              </a:rPr>
              <a:t>When the leadership changes, the new active controller already has all the committed metadata records in memory.</a:t>
            </a:r>
            <a:endParaRPr lang="en-CA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0" dirty="0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0" dirty="0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07531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9CAF06C-CB7C-15BC-1C17-2862B5A9885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b="7277"/>
          <a:stretch/>
        </p:blipFill>
        <p:spPr>
          <a:xfrm>
            <a:off x="0" y="-85725"/>
            <a:ext cx="12192000" cy="6358934"/>
          </a:xfrm>
        </p:spPr>
      </p:pic>
    </p:spTree>
    <p:extLst>
      <p:ext uri="{BB962C8B-B14F-4D97-AF65-F5344CB8AC3E}">
        <p14:creationId xmlns:p14="http://schemas.microsoft.com/office/powerpoint/2010/main" val="2925740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64E2-F737-93FF-43E1-1E69ECA4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1" y="1968918"/>
            <a:ext cx="10869110" cy="1015663"/>
          </a:xfrm>
        </p:spPr>
        <p:txBody>
          <a:bodyPr/>
          <a:lstStyle/>
          <a:p>
            <a:r>
              <a:rPr lang="en-US" dirty="0"/>
              <a:t>Architecture using </a:t>
            </a:r>
            <a:r>
              <a:rPr lang="en-US" dirty="0">
                <a:gradFill>
                  <a:gsLst>
                    <a:gs pos="0">
                      <a:schemeClr val="accent3"/>
                    </a:gs>
                    <a:gs pos="73000">
                      <a:schemeClr val="accent2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Kafka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5A0EC-C069-51D2-097D-735E35D699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411" y="3235808"/>
            <a:ext cx="4757677" cy="492443"/>
          </a:xfrm>
        </p:spPr>
        <p:txBody>
          <a:bodyPr/>
          <a:lstStyle/>
          <a:p>
            <a:r>
              <a:rPr lang="en-US" dirty="0"/>
              <a:t>Let us look at the different architectures implemented by Apache Kafka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E76246-A561-5017-E88E-7DD4D2BF4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3411" y="1071880"/>
            <a:ext cx="498928" cy="307777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718389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5D44F-A17B-C05E-EE69-7C5EF5592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86" y="373200"/>
            <a:ext cx="10917926" cy="553998"/>
          </a:xfrm>
        </p:spPr>
        <p:txBody>
          <a:bodyPr/>
          <a:lstStyle/>
          <a:p>
            <a:r>
              <a:rPr lang="en-US" sz="3600" dirty="0"/>
              <a:t>Producer Consumer Model</a:t>
            </a:r>
            <a:endParaRPr lang="en-CA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B60A5D-CC0F-4694-1113-78FF1BB7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95075"/>
            <a:ext cx="8916644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05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0CB755-76A1-CD29-421D-3A75782A0592}"/>
              </a:ext>
            </a:extLst>
          </p:cNvPr>
          <p:cNvSpPr txBox="1">
            <a:spLocks/>
          </p:cNvSpPr>
          <p:nvPr/>
        </p:nvSpPr>
        <p:spPr>
          <a:xfrm>
            <a:off x="638647" y="3157813"/>
            <a:ext cx="7046423" cy="74636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Let us now dig into a practical example implementing all the core features we just learnt about in a real time example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16B88C-73AE-A0C6-FBF5-E76C141279BC}"/>
              </a:ext>
            </a:extLst>
          </p:cNvPr>
          <p:cNvSpPr txBox="1">
            <a:spLocks/>
          </p:cNvSpPr>
          <p:nvPr/>
        </p:nvSpPr>
        <p:spPr>
          <a:xfrm>
            <a:off x="638647" y="1793240"/>
            <a:ext cx="10940328" cy="92333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0" i="0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6000" dirty="0"/>
              <a:t>Practical Use Case</a:t>
            </a:r>
          </a:p>
          <a:p>
            <a:endParaRPr lang="en-US" sz="60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6AAB34-61DA-C5C7-2EDD-A2D2D2787F1A}"/>
              </a:ext>
            </a:extLst>
          </p:cNvPr>
          <p:cNvSpPr txBox="1">
            <a:spLocks/>
          </p:cNvSpPr>
          <p:nvPr/>
        </p:nvSpPr>
        <p:spPr>
          <a:xfrm>
            <a:off x="638647" y="1315415"/>
            <a:ext cx="498928" cy="30777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/>
                </a:solidFill>
              </a:rPr>
              <a:t>05 </a:t>
            </a:r>
          </a:p>
        </p:txBody>
      </p:sp>
    </p:spTree>
    <p:extLst>
      <p:ext uri="{BB962C8B-B14F-4D97-AF65-F5344CB8AC3E}">
        <p14:creationId xmlns:p14="http://schemas.microsoft.com/office/powerpoint/2010/main" val="1754558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05E9F6-0C92-E735-AA7E-7BDC2EF5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9" y="788894"/>
            <a:ext cx="11240010" cy="46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2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440" y="312251"/>
            <a:ext cx="36711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27" dirty="0">
                <a:latin typeface="Calibri Light" panose="020F0302020204030204" pitchFamily="34" charset="0"/>
                <a:cs typeface="Calibri Light" panose="020F0302020204030204" pitchFamily="34" charset="0"/>
              </a:rPr>
              <a:t>Event-Driven</a:t>
            </a:r>
            <a:r>
              <a:rPr sz="2400" spc="-80" dirty="0"/>
              <a:t> </a:t>
            </a:r>
            <a:r>
              <a:rPr sz="2400" spc="-13" dirty="0"/>
              <a:t>in</a:t>
            </a:r>
            <a:r>
              <a:rPr sz="2400" spc="-80" dirty="0"/>
              <a:t> </a:t>
            </a:r>
            <a:r>
              <a:rPr sz="2400" spc="-27" dirty="0"/>
              <a:t>Action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265944" y="931534"/>
            <a:ext cx="582168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CA" sz="2133" i="1" spc="-7" dirty="0">
                <a:solidFill>
                  <a:srgbClr val="1D3548"/>
                </a:solidFill>
                <a:latin typeface="Calibri"/>
                <a:cs typeface="Calibri"/>
              </a:rPr>
              <a:t>Getting</a:t>
            </a:r>
            <a:r>
              <a:rPr lang="en-CA" sz="2133" i="1" dirty="0">
                <a:solidFill>
                  <a:srgbClr val="1D3548"/>
                </a:solidFill>
                <a:latin typeface="Calibri"/>
                <a:cs typeface="Calibri"/>
              </a:rPr>
              <a:t> data to where</a:t>
            </a:r>
            <a:r>
              <a:rPr lang="en-CA" sz="2133" i="1" spc="-7" dirty="0">
                <a:solidFill>
                  <a:srgbClr val="1D3548"/>
                </a:solidFill>
                <a:latin typeface="Calibri"/>
                <a:cs typeface="Calibri"/>
              </a:rPr>
              <a:t> it’s</a:t>
            </a:r>
            <a:r>
              <a:rPr lang="en-CA" sz="2133" i="1" spc="7" dirty="0">
                <a:solidFill>
                  <a:srgbClr val="1D3548"/>
                </a:solidFill>
                <a:latin typeface="Calibri"/>
                <a:cs typeface="Calibri"/>
              </a:rPr>
              <a:t> </a:t>
            </a:r>
            <a:r>
              <a:rPr lang="en-CA" sz="2133" i="1" spc="-7" dirty="0">
                <a:solidFill>
                  <a:srgbClr val="1D3548"/>
                </a:solidFill>
                <a:latin typeface="Calibri"/>
                <a:cs typeface="Calibri"/>
              </a:rPr>
              <a:t>needed,</a:t>
            </a:r>
            <a:r>
              <a:rPr lang="en-CA" sz="2133" i="1" dirty="0">
                <a:solidFill>
                  <a:srgbClr val="1D3548"/>
                </a:solidFill>
                <a:latin typeface="Calibri"/>
                <a:cs typeface="Calibri"/>
              </a:rPr>
              <a:t> </a:t>
            </a:r>
            <a:r>
              <a:rPr lang="en-CA" sz="2133" i="1" spc="-7" dirty="0">
                <a:solidFill>
                  <a:srgbClr val="1D3548"/>
                </a:solidFill>
                <a:latin typeface="Calibri"/>
                <a:cs typeface="Calibri"/>
              </a:rPr>
              <a:t>before it is</a:t>
            </a:r>
            <a:r>
              <a:rPr lang="en-CA" sz="2133" i="1" dirty="0">
                <a:solidFill>
                  <a:srgbClr val="1D3548"/>
                </a:solidFill>
                <a:latin typeface="Calibri"/>
                <a:cs typeface="Calibri"/>
              </a:rPr>
              <a:t> </a:t>
            </a:r>
            <a:r>
              <a:rPr lang="en-CA" sz="2133" i="1" spc="-7" dirty="0">
                <a:solidFill>
                  <a:srgbClr val="1D3548"/>
                </a:solidFill>
                <a:latin typeface="Calibri"/>
                <a:cs typeface="Calibri"/>
              </a:rPr>
              <a:t>used</a:t>
            </a:r>
            <a:endParaRPr sz="2133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292" y="4422310"/>
            <a:ext cx="3307080" cy="648040"/>
          </a:xfrm>
          <a:prstGeom prst="rect">
            <a:avLst/>
          </a:prstGeom>
        </p:spPr>
        <p:txBody>
          <a:bodyPr vert="horz" wrap="square" lIns="0" tIns="57573" rIns="0" bIns="0" rtlCol="0">
            <a:spAutoFit/>
          </a:bodyPr>
          <a:lstStyle/>
          <a:p>
            <a:pPr marL="16933" marR="6773">
              <a:lnSpc>
                <a:spcPts val="2267"/>
              </a:lnSpc>
              <a:spcBef>
                <a:spcPts val="453"/>
              </a:spcBef>
            </a:pPr>
            <a:r>
              <a:rPr sz="2133" spc="-7" dirty="0">
                <a:solidFill>
                  <a:srgbClr val="2E4559"/>
                </a:solidFill>
                <a:latin typeface="Calibri"/>
                <a:cs typeface="Calibri"/>
              </a:rPr>
              <a:t>Respond</a:t>
            </a:r>
            <a:r>
              <a:rPr sz="2133" spc="-13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2E4559"/>
                </a:solidFill>
                <a:latin typeface="Calibri"/>
                <a:cs typeface="Calibri"/>
              </a:rPr>
              <a:t>to</a:t>
            </a:r>
            <a:r>
              <a:rPr sz="2133" spc="7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2133" spc="-7" dirty="0">
                <a:solidFill>
                  <a:srgbClr val="2E4559"/>
                </a:solidFill>
                <a:latin typeface="Calibri"/>
                <a:cs typeface="Calibri"/>
              </a:rPr>
              <a:t>events before</a:t>
            </a:r>
            <a:r>
              <a:rPr sz="2133" spc="7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2133" spc="-7" dirty="0">
                <a:solidFill>
                  <a:srgbClr val="2E4559"/>
                </a:solidFill>
                <a:latin typeface="Calibri"/>
                <a:cs typeface="Calibri"/>
              </a:rPr>
              <a:t>the </a:t>
            </a:r>
            <a:r>
              <a:rPr sz="2133" spc="-467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2133" spc="-7" dirty="0">
                <a:solidFill>
                  <a:srgbClr val="2E4559"/>
                </a:solidFill>
                <a:latin typeface="Calibri"/>
                <a:cs typeface="Calibri"/>
              </a:rPr>
              <a:t>moment passes</a:t>
            </a:r>
            <a:endParaRPr sz="2133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226" y="2200378"/>
            <a:ext cx="3455775" cy="21201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30805" y="4430437"/>
            <a:ext cx="2982807" cy="648040"/>
          </a:xfrm>
          <a:prstGeom prst="rect">
            <a:avLst/>
          </a:prstGeom>
        </p:spPr>
        <p:txBody>
          <a:bodyPr vert="horz" wrap="square" lIns="0" tIns="57573" rIns="0" bIns="0" rtlCol="0">
            <a:spAutoFit/>
          </a:bodyPr>
          <a:lstStyle/>
          <a:p>
            <a:pPr marL="16933" marR="6773">
              <a:lnSpc>
                <a:spcPts val="2267"/>
              </a:lnSpc>
              <a:spcBef>
                <a:spcPts val="453"/>
              </a:spcBef>
            </a:pPr>
            <a:r>
              <a:rPr sz="2133" spc="-7" dirty="0">
                <a:solidFill>
                  <a:srgbClr val="2E4559"/>
                </a:solidFill>
                <a:latin typeface="Calibri"/>
                <a:cs typeface="Calibri"/>
              </a:rPr>
              <a:t>Responsive </a:t>
            </a:r>
            <a:r>
              <a:rPr sz="2133" dirty="0">
                <a:solidFill>
                  <a:srgbClr val="2E4559"/>
                </a:solidFill>
                <a:latin typeface="Calibri"/>
                <a:cs typeface="Calibri"/>
              </a:rPr>
              <a:t>&amp; </a:t>
            </a:r>
            <a:r>
              <a:rPr sz="2133" spc="-7" dirty="0">
                <a:solidFill>
                  <a:srgbClr val="2E4559"/>
                </a:solidFill>
                <a:latin typeface="Calibri"/>
                <a:cs typeface="Calibri"/>
              </a:rPr>
              <a:t>personalised </a:t>
            </a:r>
            <a:r>
              <a:rPr sz="2133" spc="-467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2133" spc="-7" dirty="0">
                <a:solidFill>
                  <a:srgbClr val="2E4559"/>
                </a:solidFill>
                <a:latin typeface="Calibri"/>
                <a:cs typeface="Calibri"/>
              </a:rPr>
              <a:t>customer</a:t>
            </a:r>
            <a:r>
              <a:rPr sz="2133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2133" spc="-7" dirty="0">
                <a:solidFill>
                  <a:srgbClr val="2E4559"/>
                </a:solidFill>
                <a:latin typeface="Calibri"/>
                <a:cs typeface="Calibri"/>
              </a:rPr>
              <a:t>experiences</a:t>
            </a:r>
            <a:endParaRPr sz="2133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7738" y="2212023"/>
            <a:ext cx="3479772" cy="210604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242478" y="4422310"/>
            <a:ext cx="3280833" cy="648040"/>
          </a:xfrm>
          <a:prstGeom prst="rect">
            <a:avLst/>
          </a:prstGeom>
        </p:spPr>
        <p:txBody>
          <a:bodyPr vert="horz" wrap="square" lIns="0" tIns="57573" rIns="0" bIns="0" rtlCol="0">
            <a:spAutoFit/>
          </a:bodyPr>
          <a:lstStyle/>
          <a:p>
            <a:pPr marL="16933" marR="6773">
              <a:lnSpc>
                <a:spcPts val="2267"/>
              </a:lnSpc>
              <a:spcBef>
                <a:spcPts val="453"/>
              </a:spcBef>
            </a:pPr>
            <a:r>
              <a:rPr sz="2133" spc="-7" dirty="0">
                <a:solidFill>
                  <a:srgbClr val="2E4559"/>
                </a:solidFill>
                <a:latin typeface="Calibri"/>
                <a:cs typeface="Calibri"/>
              </a:rPr>
              <a:t>Bring </a:t>
            </a:r>
            <a:r>
              <a:rPr sz="2133" dirty="0">
                <a:solidFill>
                  <a:srgbClr val="2E4559"/>
                </a:solidFill>
                <a:latin typeface="Calibri"/>
                <a:cs typeface="Calibri"/>
              </a:rPr>
              <a:t>real </a:t>
            </a:r>
            <a:r>
              <a:rPr sz="2133" spc="-7" dirty="0">
                <a:solidFill>
                  <a:srgbClr val="2E4559"/>
                </a:solidFill>
                <a:latin typeface="Calibri"/>
                <a:cs typeface="Calibri"/>
              </a:rPr>
              <a:t>time intelligence </a:t>
            </a:r>
            <a:r>
              <a:rPr sz="2133" dirty="0">
                <a:solidFill>
                  <a:srgbClr val="2E4559"/>
                </a:solidFill>
                <a:latin typeface="Calibri"/>
                <a:cs typeface="Calibri"/>
              </a:rPr>
              <a:t>to </a:t>
            </a:r>
            <a:r>
              <a:rPr sz="2133" spc="-467" dirty="0">
                <a:solidFill>
                  <a:srgbClr val="2E4559"/>
                </a:solidFill>
                <a:latin typeface="Calibri"/>
                <a:cs typeface="Calibri"/>
              </a:rPr>
              <a:t> </a:t>
            </a:r>
            <a:r>
              <a:rPr sz="2133" dirty="0">
                <a:solidFill>
                  <a:srgbClr val="2E4559"/>
                </a:solidFill>
                <a:latin typeface="Calibri"/>
                <a:cs typeface="Calibri"/>
              </a:rPr>
              <a:t>your </a:t>
            </a:r>
            <a:r>
              <a:rPr sz="2133" spc="-7" dirty="0">
                <a:solidFill>
                  <a:srgbClr val="2E4559"/>
                </a:solidFill>
                <a:latin typeface="Calibri"/>
                <a:cs typeface="Calibri"/>
              </a:rPr>
              <a:t>apps</a:t>
            </a:r>
            <a:endParaRPr sz="2133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52416" y="2201631"/>
            <a:ext cx="3441629" cy="21171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4CDD3-5019-3F69-452B-7C4B4806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Streams: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93473B-8803-AB43-95E9-A6EAAE1EC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943100"/>
            <a:ext cx="116490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678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E818F59-47CE-7E82-AC3D-602B35866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1353882"/>
            <a:ext cx="4220135" cy="1107996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05463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E818F59-47CE-7E82-AC3D-602B35866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42" y="1617314"/>
            <a:ext cx="4648200" cy="1107996"/>
          </a:xfrm>
        </p:spPr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1E54A-3D4E-4CEB-8677-FDEEA0851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Saikiran Kondru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D2460-84DE-8FFB-A283-3FC73C6AA5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Senior Software Engineer</a:t>
            </a:r>
          </a:p>
        </p:txBody>
      </p:sp>
      <p:pic>
        <p:nvPicPr>
          <p:cNvPr id="12" name="Picture Placeholder 11" descr="A picture containing invertebrate, bright&#10;&#10;Description automatically generated">
            <a:extLst>
              <a:ext uri="{FF2B5EF4-FFF2-40B4-BE49-F238E27FC236}">
                <a16:creationId xmlns:a16="http://schemas.microsoft.com/office/drawing/2014/main" id="{8EAD4BF4-BFFF-2D94-E7A1-00A43FA922F1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295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1" y="2755392"/>
            <a:ext cx="2781300" cy="1158240"/>
            <a:chOff x="228600" y="2066544"/>
            <a:chExt cx="2085975" cy="868680"/>
          </a:xfrm>
        </p:grpSpPr>
        <p:sp>
          <p:nvSpPr>
            <p:cNvPr id="3" name="object 3"/>
            <p:cNvSpPr/>
            <p:nvPr/>
          </p:nvSpPr>
          <p:spPr>
            <a:xfrm>
              <a:off x="1797034" y="2478982"/>
              <a:ext cx="517525" cy="104775"/>
            </a:xfrm>
            <a:custGeom>
              <a:avLst/>
              <a:gdLst/>
              <a:ahLst/>
              <a:cxnLst/>
              <a:rect l="l" t="t" r="r" b="b"/>
              <a:pathLst>
                <a:path w="517525" h="104775">
                  <a:moveTo>
                    <a:pt x="412242" y="0"/>
                  </a:moveTo>
                  <a:lnTo>
                    <a:pt x="412242" y="104775"/>
                  </a:lnTo>
                  <a:lnTo>
                    <a:pt x="482092" y="69850"/>
                  </a:lnTo>
                  <a:lnTo>
                    <a:pt x="439348" y="69850"/>
                  </a:lnTo>
                  <a:lnTo>
                    <a:pt x="447167" y="62031"/>
                  </a:lnTo>
                  <a:lnTo>
                    <a:pt x="447167" y="42743"/>
                  </a:lnTo>
                  <a:lnTo>
                    <a:pt x="439348" y="34925"/>
                  </a:lnTo>
                  <a:lnTo>
                    <a:pt x="482092" y="34925"/>
                  </a:lnTo>
                  <a:lnTo>
                    <a:pt x="412242" y="0"/>
                  </a:lnTo>
                  <a:close/>
                </a:path>
                <a:path w="517525" h="104775">
                  <a:moveTo>
                    <a:pt x="412242" y="34925"/>
                  </a:moveTo>
                  <a:lnTo>
                    <a:pt x="7818" y="34925"/>
                  </a:lnTo>
                  <a:lnTo>
                    <a:pt x="0" y="42743"/>
                  </a:lnTo>
                  <a:lnTo>
                    <a:pt x="0" y="62031"/>
                  </a:lnTo>
                  <a:lnTo>
                    <a:pt x="7818" y="69850"/>
                  </a:lnTo>
                  <a:lnTo>
                    <a:pt x="412242" y="69850"/>
                  </a:lnTo>
                  <a:lnTo>
                    <a:pt x="412242" y="34925"/>
                  </a:lnTo>
                  <a:close/>
                </a:path>
                <a:path w="517525" h="104775">
                  <a:moveTo>
                    <a:pt x="482092" y="34925"/>
                  </a:moveTo>
                  <a:lnTo>
                    <a:pt x="439348" y="34925"/>
                  </a:lnTo>
                  <a:lnTo>
                    <a:pt x="447167" y="42743"/>
                  </a:lnTo>
                  <a:lnTo>
                    <a:pt x="447167" y="62031"/>
                  </a:lnTo>
                  <a:lnTo>
                    <a:pt x="439348" y="69850"/>
                  </a:lnTo>
                  <a:lnTo>
                    <a:pt x="482092" y="69850"/>
                  </a:lnTo>
                  <a:lnTo>
                    <a:pt x="517017" y="52387"/>
                  </a:lnTo>
                  <a:lnTo>
                    <a:pt x="482092" y="34925"/>
                  </a:lnTo>
                  <a:close/>
                </a:path>
              </a:pathLst>
            </a:custGeom>
            <a:solidFill>
              <a:srgbClr val="0064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1609407" y="2162987"/>
              <a:ext cx="403225" cy="730885"/>
            </a:xfrm>
            <a:custGeom>
              <a:avLst/>
              <a:gdLst/>
              <a:ahLst/>
              <a:cxnLst/>
              <a:rect l="l" t="t" r="r" b="b"/>
              <a:pathLst>
                <a:path w="403225" h="730885">
                  <a:moveTo>
                    <a:pt x="402945" y="678180"/>
                  </a:moveTo>
                  <a:lnTo>
                    <a:pt x="298170" y="625792"/>
                  </a:lnTo>
                  <a:lnTo>
                    <a:pt x="298170" y="660717"/>
                  </a:lnTo>
                  <a:lnTo>
                    <a:pt x="17462" y="660717"/>
                  </a:lnTo>
                  <a:lnTo>
                    <a:pt x="7810" y="660717"/>
                  </a:lnTo>
                  <a:lnTo>
                    <a:pt x="0" y="668528"/>
                  </a:lnTo>
                  <a:lnTo>
                    <a:pt x="0" y="687819"/>
                  </a:lnTo>
                  <a:lnTo>
                    <a:pt x="7823" y="695642"/>
                  </a:lnTo>
                  <a:lnTo>
                    <a:pt x="298170" y="695642"/>
                  </a:lnTo>
                  <a:lnTo>
                    <a:pt x="298170" y="730567"/>
                  </a:lnTo>
                  <a:lnTo>
                    <a:pt x="368020" y="695642"/>
                  </a:lnTo>
                  <a:lnTo>
                    <a:pt x="402945" y="678180"/>
                  </a:lnTo>
                  <a:close/>
                </a:path>
                <a:path w="403225" h="730885">
                  <a:moveTo>
                    <a:pt x="402945" y="52387"/>
                  </a:moveTo>
                  <a:lnTo>
                    <a:pt x="368020" y="34925"/>
                  </a:lnTo>
                  <a:lnTo>
                    <a:pt x="298170" y="0"/>
                  </a:lnTo>
                  <a:lnTo>
                    <a:pt x="298170" y="34925"/>
                  </a:lnTo>
                  <a:lnTo>
                    <a:pt x="7823" y="34925"/>
                  </a:lnTo>
                  <a:lnTo>
                    <a:pt x="0" y="42748"/>
                  </a:lnTo>
                  <a:lnTo>
                    <a:pt x="0" y="62039"/>
                  </a:lnTo>
                  <a:lnTo>
                    <a:pt x="7823" y="69850"/>
                  </a:lnTo>
                  <a:lnTo>
                    <a:pt x="298170" y="69850"/>
                  </a:lnTo>
                  <a:lnTo>
                    <a:pt x="298170" y="104775"/>
                  </a:lnTo>
                  <a:lnTo>
                    <a:pt x="368020" y="69850"/>
                  </a:lnTo>
                  <a:lnTo>
                    <a:pt x="402945" y="52387"/>
                  </a:lnTo>
                  <a:close/>
                </a:path>
              </a:pathLst>
            </a:custGeom>
            <a:solidFill>
              <a:srgbClr val="0064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2066544"/>
              <a:ext cx="1560576" cy="86868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496364" y="1817292"/>
            <a:ext cx="3725333" cy="1454573"/>
            <a:chOff x="4122273" y="1362969"/>
            <a:chExt cx="2794000" cy="1090930"/>
          </a:xfrm>
        </p:grpSpPr>
        <p:sp>
          <p:nvSpPr>
            <p:cNvPr id="7" name="object 7"/>
            <p:cNvSpPr/>
            <p:nvPr/>
          </p:nvSpPr>
          <p:spPr>
            <a:xfrm>
              <a:off x="4139736" y="1415357"/>
              <a:ext cx="0" cy="882650"/>
            </a:xfrm>
            <a:custGeom>
              <a:avLst/>
              <a:gdLst/>
              <a:ahLst/>
              <a:cxnLst/>
              <a:rect l="l" t="t" r="r" b="b"/>
              <a:pathLst>
                <a:path h="882650">
                  <a:moveTo>
                    <a:pt x="0" y="882579"/>
                  </a:moveTo>
                  <a:lnTo>
                    <a:pt x="1" y="0"/>
                  </a:lnTo>
                </a:path>
              </a:pathLst>
            </a:custGeom>
            <a:ln w="34925">
              <a:solidFill>
                <a:srgbClr val="0064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122277" y="1362969"/>
              <a:ext cx="2794000" cy="104775"/>
            </a:xfrm>
            <a:custGeom>
              <a:avLst/>
              <a:gdLst/>
              <a:ahLst/>
              <a:cxnLst/>
              <a:rect l="l" t="t" r="r" b="b"/>
              <a:pathLst>
                <a:path w="2794000" h="104775">
                  <a:moveTo>
                    <a:pt x="2689077" y="0"/>
                  </a:moveTo>
                  <a:lnTo>
                    <a:pt x="2689077" y="104775"/>
                  </a:lnTo>
                  <a:lnTo>
                    <a:pt x="2758927" y="69850"/>
                  </a:lnTo>
                  <a:lnTo>
                    <a:pt x="2716185" y="69850"/>
                  </a:lnTo>
                  <a:lnTo>
                    <a:pt x="2724003" y="62031"/>
                  </a:lnTo>
                  <a:lnTo>
                    <a:pt x="2724003" y="42743"/>
                  </a:lnTo>
                  <a:lnTo>
                    <a:pt x="2716185" y="34925"/>
                  </a:lnTo>
                  <a:lnTo>
                    <a:pt x="2758927" y="34925"/>
                  </a:lnTo>
                  <a:lnTo>
                    <a:pt x="2689077" y="0"/>
                  </a:lnTo>
                  <a:close/>
                </a:path>
                <a:path w="2794000" h="104775">
                  <a:moveTo>
                    <a:pt x="2689077" y="34925"/>
                  </a:moveTo>
                  <a:lnTo>
                    <a:pt x="7818" y="34925"/>
                  </a:lnTo>
                  <a:lnTo>
                    <a:pt x="0" y="42743"/>
                  </a:lnTo>
                  <a:lnTo>
                    <a:pt x="1" y="62031"/>
                  </a:lnTo>
                  <a:lnTo>
                    <a:pt x="7818" y="69850"/>
                  </a:lnTo>
                  <a:lnTo>
                    <a:pt x="2689077" y="69850"/>
                  </a:lnTo>
                  <a:lnTo>
                    <a:pt x="2689077" y="34925"/>
                  </a:lnTo>
                  <a:close/>
                </a:path>
                <a:path w="2794000" h="104775">
                  <a:moveTo>
                    <a:pt x="2758927" y="34925"/>
                  </a:moveTo>
                  <a:lnTo>
                    <a:pt x="2716185" y="34925"/>
                  </a:lnTo>
                  <a:lnTo>
                    <a:pt x="2724003" y="42743"/>
                  </a:lnTo>
                  <a:lnTo>
                    <a:pt x="2724003" y="62031"/>
                  </a:lnTo>
                  <a:lnTo>
                    <a:pt x="2716185" y="69850"/>
                  </a:lnTo>
                  <a:lnTo>
                    <a:pt x="2758927" y="69850"/>
                  </a:lnTo>
                  <a:lnTo>
                    <a:pt x="2793852" y="52387"/>
                  </a:lnTo>
                  <a:lnTo>
                    <a:pt x="2758927" y="34925"/>
                  </a:lnTo>
                  <a:close/>
                </a:path>
              </a:pathLst>
            </a:custGeom>
            <a:solidFill>
              <a:srgbClr val="0064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4960832" y="1415357"/>
              <a:ext cx="0" cy="882650"/>
            </a:xfrm>
            <a:custGeom>
              <a:avLst/>
              <a:gdLst/>
              <a:ahLst/>
              <a:cxnLst/>
              <a:rect l="l" t="t" r="r" b="b"/>
              <a:pathLst>
                <a:path h="882650">
                  <a:moveTo>
                    <a:pt x="0" y="882579"/>
                  </a:moveTo>
                  <a:lnTo>
                    <a:pt x="1" y="0"/>
                  </a:lnTo>
                </a:path>
              </a:pathLst>
            </a:custGeom>
            <a:ln w="34925">
              <a:solidFill>
                <a:srgbClr val="0064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376235" y="2131120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154884" y="0"/>
                  </a:moveTo>
                  <a:lnTo>
                    <a:pt x="105928" y="7896"/>
                  </a:lnTo>
                  <a:lnTo>
                    <a:pt x="63411" y="29883"/>
                  </a:lnTo>
                  <a:lnTo>
                    <a:pt x="29883" y="63411"/>
                  </a:lnTo>
                  <a:lnTo>
                    <a:pt x="7896" y="105928"/>
                  </a:lnTo>
                  <a:lnTo>
                    <a:pt x="0" y="154884"/>
                  </a:lnTo>
                  <a:lnTo>
                    <a:pt x="7896" y="203839"/>
                  </a:lnTo>
                  <a:lnTo>
                    <a:pt x="29883" y="246356"/>
                  </a:lnTo>
                  <a:lnTo>
                    <a:pt x="63411" y="279884"/>
                  </a:lnTo>
                  <a:lnTo>
                    <a:pt x="105928" y="301872"/>
                  </a:lnTo>
                  <a:lnTo>
                    <a:pt x="154884" y="309768"/>
                  </a:lnTo>
                  <a:lnTo>
                    <a:pt x="203839" y="301872"/>
                  </a:lnTo>
                  <a:lnTo>
                    <a:pt x="246356" y="279884"/>
                  </a:lnTo>
                  <a:lnTo>
                    <a:pt x="279884" y="246356"/>
                  </a:lnTo>
                  <a:lnTo>
                    <a:pt x="301872" y="203839"/>
                  </a:lnTo>
                  <a:lnTo>
                    <a:pt x="309768" y="154884"/>
                  </a:lnTo>
                  <a:lnTo>
                    <a:pt x="301872" y="105928"/>
                  </a:lnTo>
                  <a:lnTo>
                    <a:pt x="279884" y="63411"/>
                  </a:lnTo>
                  <a:lnTo>
                    <a:pt x="246356" y="29883"/>
                  </a:lnTo>
                  <a:lnTo>
                    <a:pt x="203839" y="7896"/>
                  </a:lnTo>
                  <a:lnTo>
                    <a:pt x="154884" y="0"/>
                  </a:lnTo>
                  <a:close/>
                </a:path>
              </a:pathLst>
            </a:custGeom>
            <a:solidFill>
              <a:srgbClr val="E5439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376235" y="2131120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0" y="154884"/>
                  </a:moveTo>
                  <a:lnTo>
                    <a:pt x="7896" y="105928"/>
                  </a:lnTo>
                  <a:lnTo>
                    <a:pt x="29883" y="63411"/>
                  </a:lnTo>
                  <a:lnTo>
                    <a:pt x="63411" y="29883"/>
                  </a:lnTo>
                  <a:lnTo>
                    <a:pt x="105928" y="7896"/>
                  </a:lnTo>
                  <a:lnTo>
                    <a:pt x="154884" y="0"/>
                  </a:lnTo>
                  <a:lnTo>
                    <a:pt x="203839" y="7896"/>
                  </a:lnTo>
                  <a:lnTo>
                    <a:pt x="246356" y="29883"/>
                  </a:lnTo>
                  <a:lnTo>
                    <a:pt x="279884" y="63411"/>
                  </a:lnTo>
                  <a:lnTo>
                    <a:pt x="301871" y="105928"/>
                  </a:lnTo>
                  <a:lnTo>
                    <a:pt x="309768" y="154884"/>
                  </a:lnTo>
                  <a:lnTo>
                    <a:pt x="301871" y="203839"/>
                  </a:lnTo>
                  <a:lnTo>
                    <a:pt x="279884" y="246356"/>
                  </a:lnTo>
                  <a:lnTo>
                    <a:pt x="246356" y="279884"/>
                  </a:lnTo>
                  <a:lnTo>
                    <a:pt x="203839" y="301871"/>
                  </a:lnTo>
                  <a:lnTo>
                    <a:pt x="154884" y="309768"/>
                  </a:lnTo>
                  <a:lnTo>
                    <a:pt x="105928" y="301871"/>
                  </a:lnTo>
                  <a:lnTo>
                    <a:pt x="63411" y="279884"/>
                  </a:lnTo>
                  <a:lnTo>
                    <a:pt x="29883" y="246356"/>
                  </a:lnTo>
                  <a:lnTo>
                    <a:pt x="7896" y="203839"/>
                  </a:lnTo>
                  <a:lnTo>
                    <a:pt x="0" y="154884"/>
                  </a:lnTo>
                  <a:close/>
                </a:path>
              </a:pathLst>
            </a:custGeom>
            <a:ln w="25400">
              <a:solidFill>
                <a:srgbClr val="751F5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0051930" y="1707941"/>
            <a:ext cx="1004993" cy="356447"/>
            <a:chOff x="7538947" y="1280955"/>
            <a:chExt cx="753745" cy="267335"/>
          </a:xfrm>
        </p:grpSpPr>
        <p:sp>
          <p:nvSpPr>
            <p:cNvPr id="13" name="object 13"/>
            <p:cNvSpPr/>
            <p:nvPr/>
          </p:nvSpPr>
          <p:spPr>
            <a:xfrm>
              <a:off x="7546885" y="1288892"/>
              <a:ext cx="737870" cy="251460"/>
            </a:xfrm>
            <a:custGeom>
              <a:avLst/>
              <a:gdLst/>
              <a:ahLst/>
              <a:cxnLst/>
              <a:rect l="l" t="t" r="r" b="b"/>
              <a:pathLst>
                <a:path w="737870" h="251459">
                  <a:moveTo>
                    <a:pt x="611977" y="0"/>
                  </a:moveTo>
                  <a:lnTo>
                    <a:pt x="125677" y="0"/>
                  </a:lnTo>
                  <a:lnTo>
                    <a:pt x="76758" y="9876"/>
                  </a:lnTo>
                  <a:lnTo>
                    <a:pt x="36810" y="36810"/>
                  </a:lnTo>
                  <a:lnTo>
                    <a:pt x="9876" y="76759"/>
                  </a:lnTo>
                  <a:lnTo>
                    <a:pt x="0" y="125679"/>
                  </a:lnTo>
                  <a:lnTo>
                    <a:pt x="9876" y="174598"/>
                  </a:lnTo>
                  <a:lnTo>
                    <a:pt x="36811" y="214546"/>
                  </a:lnTo>
                  <a:lnTo>
                    <a:pt x="76763" y="241480"/>
                  </a:lnTo>
                  <a:lnTo>
                    <a:pt x="125677" y="251355"/>
                  </a:lnTo>
                  <a:lnTo>
                    <a:pt x="611983" y="251355"/>
                  </a:lnTo>
                  <a:lnTo>
                    <a:pt x="660898" y="241479"/>
                  </a:lnTo>
                  <a:lnTo>
                    <a:pt x="700845" y="214545"/>
                  </a:lnTo>
                  <a:lnTo>
                    <a:pt x="727778" y="174597"/>
                  </a:lnTo>
                  <a:lnTo>
                    <a:pt x="737654" y="125677"/>
                  </a:lnTo>
                  <a:lnTo>
                    <a:pt x="727778" y="76759"/>
                  </a:lnTo>
                  <a:lnTo>
                    <a:pt x="700845" y="36810"/>
                  </a:lnTo>
                  <a:lnTo>
                    <a:pt x="660896" y="9876"/>
                  </a:lnTo>
                  <a:lnTo>
                    <a:pt x="611977" y="0"/>
                  </a:lnTo>
                  <a:close/>
                </a:path>
              </a:pathLst>
            </a:custGeom>
            <a:solidFill>
              <a:srgbClr val="39393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546885" y="1288892"/>
              <a:ext cx="737870" cy="251460"/>
            </a:xfrm>
            <a:custGeom>
              <a:avLst/>
              <a:gdLst/>
              <a:ahLst/>
              <a:cxnLst/>
              <a:rect l="l" t="t" r="r" b="b"/>
              <a:pathLst>
                <a:path w="737870" h="251459">
                  <a:moveTo>
                    <a:pt x="0" y="125678"/>
                  </a:moveTo>
                  <a:lnTo>
                    <a:pt x="9876" y="76758"/>
                  </a:lnTo>
                  <a:lnTo>
                    <a:pt x="36810" y="36810"/>
                  </a:lnTo>
                  <a:lnTo>
                    <a:pt x="76758" y="9876"/>
                  </a:lnTo>
                  <a:lnTo>
                    <a:pt x="125678" y="0"/>
                  </a:lnTo>
                  <a:lnTo>
                    <a:pt x="611977" y="0"/>
                  </a:lnTo>
                  <a:lnTo>
                    <a:pt x="660897" y="9876"/>
                  </a:lnTo>
                  <a:lnTo>
                    <a:pt x="700845" y="36810"/>
                  </a:lnTo>
                  <a:lnTo>
                    <a:pt x="727779" y="76758"/>
                  </a:lnTo>
                  <a:lnTo>
                    <a:pt x="737655" y="125678"/>
                  </a:lnTo>
                  <a:lnTo>
                    <a:pt x="727778" y="174598"/>
                  </a:lnTo>
                  <a:lnTo>
                    <a:pt x="700844" y="214546"/>
                  </a:lnTo>
                  <a:lnTo>
                    <a:pt x="660896" y="241480"/>
                  </a:lnTo>
                  <a:lnTo>
                    <a:pt x="611976" y="251356"/>
                  </a:lnTo>
                  <a:lnTo>
                    <a:pt x="125678" y="251356"/>
                  </a:lnTo>
                  <a:lnTo>
                    <a:pt x="76758" y="241479"/>
                  </a:lnTo>
                  <a:lnTo>
                    <a:pt x="36810" y="214545"/>
                  </a:lnTo>
                  <a:lnTo>
                    <a:pt x="9876" y="174597"/>
                  </a:lnTo>
                  <a:lnTo>
                    <a:pt x="0" y="125677"/>
                  </a:lnTo>
                  <a:close/>
                </a:path>
              </a:pathLst>
            </a:custGeom>
            <a:ln w="15875">
              <a:solidFill>
                <a:srgbClr val="39393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381774" y="1739392"/>
            <a:ext cx="34628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spc="-7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1467" b="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53525" y="3136106"/>
            <a:ext cx="4958927" cy="369397"/>
          </a:xfrm>
          <a:prstGeom prst="rect">
            <a:avLst/>
          </a:prstGeom>
          <a:solidFill>
            <a:srgbClr val="0064FF"/>
          </a:solidFill>
        </p:spPr>
        <p:txBody>
          <a:bodyPr vert="horz" wrap="square" lIns="0" tIns="81280" rIns="0" bIns="0" rtlCol="0">
            <a:spAutoFit/>
          </a:bodyPr>
          <a:lstStyle/>
          <a:p>
            <a:pPr marL="847" algn="ctr">
              <a:spcBef>
                <a:spcPts val="640"/>
              </a:spcBef>
            </a:pPr>
            <a:r>
              <a:rPr sz="1867" b="1" spc="-7" dirty="0">
                <a:solidFill>
                  <a:srgbClr val="FFFFFF"/>
                </a:solidFill>
                <a:latin typeface="Calibri"/>
                <a:cs typeface="Calibri"/>
              </a:rPr>
              <a:t>Event</a:t>
            </a:r>
            <a:r>
              <a:rPr sz="1867" b="1" spc="-4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67" b="1" spc="-7" dirty="0">
                <a:solidFill>
                  <a:srgbClr val="FFFFFF"/>
                </a:solidFill>
                <a:latin typeface="Calibri"/>
                <a:cs typeface="Calibri"/>
              </a:rPr>
              <a:t>Backbone</a:t>
            </a:r>
            <a:endParaRPr sz="1867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754653" y="3694431"/>
            <a:ext cx="338667" cy="878840"/>
            <a:chOff x="2815990" y="2770823"/>
            <a:chExt cx="254000" cy="659130"/>
          </a:xfrm>
        </p:grpSpPr>
        <p:sp>
          <p:nvSpPr>
            <p:cNvPr id="18" name="object 18"/>
            <p:cNvSpPr/>
            <p:nvPr/>
          </p:nvSpPr>
          <p:spPr>
            <a:xfrm>
              <a:off x="2833453" y="2770823"/>
              <a:ext cx="0" cy="594360"/>
            </a:xfrm>
            <a:custGeom>
              <a:avLst/>
              <a:gdLst/>
              <a:ahLst/>
              <a:cxnLst/>
              <a:rect l="l" t="t" r="r" b="b"/>
              <a:pathLst>
                <a:path h="594360">
                  <a:moveTo>
                    <a:pt x="2" y="0"/>
                  </a:moveTo>
                  <a:lnTo>
                    <a:pt x="0" y="594001"/>
                  </a:lnTo>
                </a:path>
              </a:pathLst>
            </a:custGeom>
            <a:ln w="34925">
              <a:solidFill>
                <a:srgbClr val="0064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5990" y="3324729"/>
              <a:ext cx="253927" cy="104775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177601" y="4039529"/>
            <a:ext cx="447040" cy="447040"/>
            <a:chOff x="883201" y="3029647"/>
            <a:chExt cx="335280" cy="335280"/>
          </a:xfrm>
        </p:grpSpPr>
        <p:sp>
          <p:nvSpPr>
            <p:cNvPr id="21" name="object 21"/>
            <p:cNvSpPr/>
            <p:nvPr/>
          </p:nvSpPr>
          <p:spPr>
            <a:xfrm>
              <a:off x="895901" y="3042347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80" h="309879">
                  <a:moveTo>
                    <a:pt x="154883" y="0"/>
                  </a:moveTo>
                  <a:lnTo>
                    <a:pt x="105928" y="7896"/>
                  </a:lnTo>
                  <a:lnTo>
                    <a:pt x="63411" y="29883"/>
                  </a:lnTo>
                  <a:lnTo>
                    <a:pt x="29883" y="63411"/>
                  </a:lnTo>
                  <a:lnTo>
                    <a:pt x="7896" y="105928"/>
                  </a:lnTo>
                  <a:lnTo>
                    <a:pt x="0" y="154884"/>
                  </a:lnTo>
                  <a:lnTo>
                    <a:pt x="7896" y="203839"/>
                  </a:lnTo>
                  <a:lnTo>
                    <a:pt x="29883" y="246356"/>
                  </a:lnTo>
                  <a:lnTo>
                    <a:pt x="63411" y="279884"/>
                  </a:lnTo>
                  <a:lnTo>
                    <a:pt x="105928" y="301872"/>
                  </a:lnTo>
                  <a:lnTo>
                    <a:pt x="154883" y="309768"/>
                  </a:lnTo>
                  <a:lnTo>
                    <a:pt x="203839" y="301872"/>
                  </a:lnTo>
                  <a:lnTo>
                    <a:pt x="246356" y="279884"/>
                  </a:lnTo>
                  <a:lnTo>
                    <a:pt x="279884" y="246356"/>
                  </a:lnTo>
                  <a:lnTo>
                    <a:pt x="301871" y="203839"/>
                  </a:lnTo>
                  <a:lnTo>
                    <a:pt x="309767" y="154884"/>
                  </a:lnTo>
                  <a:lnTo>
                    <a:pt x="301871" y="105928"/>
                  </a:lnTo>
                  <a:lnTo>
                    <a:pt x="279884" y="63411"/>
                  </a:lnTo>
                  <a:lnTo>
                    <a:pt x="246356" y="29883"/>
                  </a:lnTo>
                  <a:lnTo>
                    <a:pt x="203839" y="7896"/>
                  </a:lnTo>
                  <a:lnTo>
                    <a:pt x="154883" y="0"/>
                  </a:lnTo>
                  <a:close/>
                </a:path>
              </a:pathLst>
            </a:custGeom>
            <a:solidFill>
              <a:srgbClr val="E5439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95901" y="3042347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80" h="309879">
                  <a:moveTo>
                    <a:pt x="0" y="154884"/>
                  </a:moveTo>
                  <a:lnTo>
                    <a:pt x="7896" y="105928"/>
                  </a:lnTo>
                  <a:lnTo>
                    <a:pt x="29883" y="63411"/>
                  </a:lnTo>
                  <a:lnTo>
                    <a:pt x="63411" y="29883"/>
                  </a:lnTo>
                  <a:lnTo>
                    <a:pt x="105928" y="7896"/>
                  </a:lnTo>
                  <a:lnTo>
                    <a:pt x="154884" y="0"/>
                  </a:lnTo>
                  <a:lnTo>
                    <a:pt x="203839" y="7896"/>
                  </a:lnTo>
                  <a:lnTo>
                    <a:pt x="246356" y="29883"/>
                  </a:lnTo>
                  <a:lnTo>
                    <a:pt x="279884" y="63411"/>
                  </a:lnTo>
                  <a:lnTo>
                    <a:pt x="301871" y="105928"/>
                  </a:lnTo>
                  <a:lnTo>
                    <a:pt x="309768" y="154884"/>
                  </a:lnTo>
                  <a:lnTo>
                    <a:pt x="301871" y="203839"/>
                  </a:lnTo>
                  <a:lnTo>
                    <a:pt x="279884" y="246356"/>
                  </a:lnTo>
                  <a:lnTo>
                    <a:pt x="246356" y="279884"/>
                  </a:lnTo>
                  <a:lnTo>
                    <a:pt x="203839" y="301871"/>
                  </a:lnTo>
                  <a:lnTo>
                    <a:pt x="154884" y="309768"/>
                  </a:lnTo>
                  <a:lnTo>
                    <a:pt x="105928" y="301871"/>
                  </a:lnTo>
                  <a:lnTo>
                    <a:pt x="63411" y="279884"/>
                  </a:lnTo>
                  <a:lnTo>
                    <a:pt x="29883" y="246356"/>
                  </a:lnTo>
                  <a:lnTo>
                    <a:pt x="7896" y="203839"/>
                  </a:lnTo>
                  <a:lnTo>
                    <a:pt x="0" y="154884"/>
                  </a:lnTo>
                  <a:close/>
                </a:path>
              </a:pathLst>
            </a:custGeom>
            <a:ln w="25400">
              <a:solidFill>
                <a:srgbClr val="751F5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688073" y="3694433"/>
            <a:ext cx="1934633" cy="1247987"/>
            <a:chOff x="3516054" y="2770825"/>
            <a:chExt cx="1450975" cy="935990"/>
          </a:xfrm>
        </p:grpSpPr>
        <p:sp>
          <p:nvSpPr>
            <p:cNvPr id="24" name="object 24"/>
            <p:cNvSpPr/>
            <p:nvPr/>
          </p:nvSpPr>
          <p:spPr>
            <a:xfrm>
              <a:off x="3608174" y="2770825"/>
              <a:ext cx="104775" cy="624205"/>
            </a:xfrm>
            <a:custGeom>
              <a:avLst/>
              <a:gdLst/>
              <a:ahLst/>
              <a:cxnLst/>
              <a:rect l="l" t="t" r="r" b="b"/>
              <a:pathLst>
                <a:path w="104775" h="624204">
                  <a:moveTo>
                    <a:pt x="62031" y="69850"/>
                  </a:moveTo>
                  <a:lnTo>
                    <a:pt x="42743" y="69850"/>
                  </a:lnTo>
                  <a:lnTo>
                    <a:pt x="34925" y="77668"/>
                  </a:lnTo>
                  <a:lnTo>
                    <a:pt x="34926" y="615936"/>
                  </a:lnTo>
                  <a:lnTo>
                    <a:pt x="42744" y="623754"/>
                  </a:lnTo>
                  <a:lnTo>
                    <a:pt x="62033" y="623754"/>
                  </a:lnTo>
                  <a:lnTo>
                    <a:pt x="69851" y="615936"/>
                  </a:lnTo>
                  <a:lnTo>
                    <a:pt x="69850" y="77668"/>
                  </a:lnTo>
                  <a:lnTo>
                    <a:pt x="62031" y="69850"/>
                  </a:lnTo>
                  <a:close/>
                </a:path>
                <a:path w="104775" h="624204">
                  <a:moveTo>
                    <a:pt x="52387" y="0"/>
                  </a:moveTo>
                  <a:lnTo>
                    <a:pt x="0" y="104775"/>
                  </a:lnTo>
                  <a:lnTo>
                    <a:pt x="34925" y="104775"/>
                  </a:lnTo>
                  <a:lnTo>
                    <a:pt x="34925" y="77668"/>
                  </a:lnTo>
                  <a:lnTo>
                    <a:pt x="42743" y="69850"/>
                  </a:lnTo>
                  <a:lnTo>
                    <a:pt x="87312" y="69850"/>
                  </a:lnTo>
                  <a:lnTo>
                    <a:pt x="52387" y="0"/>
                  </a:lnTo>
                  <a:close/>
                </a:path>
                <a:path w="104775" h="624204">
                  <a:moveTo>
                    <a:pt x="87312" y="69850"/>
                  </a:moveTo>
                  <a:lnTo>
                    <a:pt x="62031" y="69850"/>
                  </a:lnTo>
                  <a:lnTo>
                    <a:pt x="69850" y="77668"/>
                  </a:lnTo>
                  <a:lnTo>
                    <a:pt x="69850" y="104775"/>
                  </a:lnTo>
                  <a:lnTo>
                    <a:pt x="104775" y="104775"/>
                  </a:lnTo>
                  <a:lnTo>
                    <a:pt x="87312" y="69850"/>
                  </a:lnTo>
                  <a:close/>
                </a:path>
              </a:pathLst>
            </a:custGeom>
            <a:solidFill>
              <a:srgbClr val="0064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516054" y="3377115"/>
              <a:ext cx="126364" cy="0"/>
            </a:xfrm>
            <a:custGeom>
              <a:avLst/>
              <a:gdLst/>
              <a:ahLst/>
              <a:cxnLst/>
              <a:rect l="l" t="t" r="r" b="b"/>
              <a:pathLst>
                <a:path w="126364">
                  <a:moveTo>
                    <a:pt x="0" y="0"/>
                  </a:moveTo>
                  <a:lnTo>
                    <a:pt x="125999" y="1"/>
                  </a:lnTo>
                </a:path>
              </a:pathLst>
            </a:custGeom>
            <a:ln w="34925">
              <a:solidFill>
                <a:srgbClr val="0064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660561" y="3377116"/>
              <a:ext cx="0" cy="277495"/>
            </a:xfrm>
            <a:custGeom>
              <a:avLst/>
              <a:gdLst/>
              <a:ahLst/>
              <a:cxnLst/>
              <a:rect l="l" t="t" r="r" b="b"/>
              <a:pathLst>
                <a:path h="277495">
                  <a:moveTo>
                    <a:pt x="0" y="0"/>
                  </a:moveTo>
                  <a:lnTo>
                    <a:pt x="1" y="277072"/>
                  </a:lnTo>
                </a:path>
              </a:pathLst>
            </a:custGeom>
            <a:ln w="34925">
              <a:solidFill>
                <a:srgbClr val="0064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3643100" y="3601800"/>
              <a:ext cx="1323975" cy="104775"/>
            </a:xfrm>
            <a:custGeom>
              <a:avLst/>
              <a:gdLst/>
              <a:ahLst/>
              <a:cxnLst/>
              <a:rect l="l" t="t" r="r" b="b"/>
              <a:pathLst>
                <a:path w="1323975" h="104775">
                  <a:moveTo>
                    <a:pt x="1218975" y="0"/>
                  </a:moveTo>
                  <a:lnTo>
                    <a:pt x="1218975" y="104774"/>
                  </a:lnTo>
                  <a:lnTo>
                    <a:pt x="1288825" y="69849"/>
                  </a:lnTo>
                  <a:lnTo>
                    <a:pt x="1246083" y="69849"/>
                  </a:lnTo>
                  <a:lnTo>
                    <a:pt x="1253901" y="62031"/>
                  </a:lnTo>
                  <a:lnTo>
                    <a:pt x="1253901" y="42743"/>
                  </a:lnTo>
                  <a:lnTo>
                    <a:pt x="1246083" y="34924"/>
                  </a:lnTo>
                  <a:lnTo>
                    <a:pt x="1288825" y="34924"/>
                  </a:lnTo>
                  <a:lnTo>
                    <a:pt x="1218975" y="0"/>
                  </a:lnTo>
                  <a:close/>
                </a:path>
                <a:path w="1323975" h="104775">
                  <a:moveTo>
                    <a:pt x="1218975" y="34924"/>
                  </a:moveTo>
                  <a:lnTo>
                    <a:pt x="7818" y="34924"/>
                  </a:lnTo>
                  <a:lnTo>
                    <a:pt x="0" y="42743"/>
                  </a:lnTo>
                  <a:lnTo>
                    <a:pt x="1" y="62031"/>
                  </a:lnTo>
                  <a:lnTo>
                    <a:pt x="7818" y="69849"/>
                  </a:lnTo>
                  <a:lnTo>
                    <a:pt x="1218975" y="69849"/>
                  </a:lnTo>
                  <a:lnTo>
                    <a:pt x="1218975" y="34924"/>
                  </a:lnTo>
                  <a:close/>
                </a:path>
                <a:path w="1323975" h="104775">
                  <a:moveTo>
                    <a:pt x="1288825" y="34924"/>
                  </a:moveTo>
                  <a:lnTo>
                    <a:pt x="1246083" y="34924"/>
                  </a:lnTo>
                  <a:lnTo>
                    <a:pt x="1253901" y="42743"/>
                  </a:lnTo>
                  <a:lnTo>
                    <a:pt x="1253901" y="62031"/>
                  </a:lnTo>
                  <a:lnTo>
                    <a:pt x="1246083" y="69849"/>
                  </a:lnTo>
                  <a:lnTo>
                    <a:pt x="1288825" y="69849"/>
                  </a:lnTo>
                  <a:lnTo>
                    <a:pt x="1323750" y="52387"/>
                  </a:lnTo>
                  <a:lnTo>
                    <a:pt x="1288825" y="34924"/>
                  </a:lnTo>
                  <a:close/>
                </a:path>
              </a:pathLst>
            </a:custGeom>
            <a:solidFill>
              <a:srgbClr val="0064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342836" y="4133765"/>
            <a:ext cx="12022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160905" y="4809340"/>
            <a:ext cx="447040" cy="447040"/>
            <a:chOff x="3120679" y="3607005"/>
            <a:chExt cx="335280" cy="335280"/>
          </a:xfrm>
        </p:grpSpPr>
        <p:sp>
          <p:nvSpPr>
            <p:cNvPr id="30" name="object 30"/>
            <p:cNvSpPr/>
            <p:nvPr/>
          </p:nvSpPr>
          <p:spPr>
            <a:xfrm>
              <a:off x="3133379" y="3619705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154884" y="0"/>
                  </a:moveTo>
                  <a:lnTo>
                    <a:pt x="105928" y="7896"/>
                  </a:lnTo>
                  <a:lnTo>
                    <a:pt x="63411" y="29883"/>
                  </a:lnTo>
                  <a:lnTo>
                    <a:pt x="29883" y="63411"/>
                  </a:lnTo>
                  <a:lnTo>
                    <a:pt x="7896" y="105928"/>
                  </a:lnTo>
                  <a:lnTo>
                    <a:pt x="0" y="154884"/>
                  </a:lnTo>
                  <a:lnTo>
                    <a:pt x="7896" y="203839"/>
                  </a:lnTo>
                  <a:lnTo>
                    <a:pt x="29883" y="246356"/>
                  </a:lnTo>
                  <a:lnTo>
                    <a:pt x="63411" y="279884"/>
                  </a:lnTo>
                  <a:lnTo>
                    <a:pt x="105928" y="301872"/>
                  </a:lnTo>
                  <a:lnTo>
                    <a:pt x="154884" y="309768"/>
                  </a:lnTo>
                  <a:lnTo>
                    <a:pt x="203839" y="301872"/>
                  </a:lnTo>
                  <a:lnTo>
                    <a:pt x="246356" y="279884"/>
                  </a:lnTo>
                  <a:lnTo>
                    <a:pt x="279884" y="246356"/>
                  </a:lnTo>
                  <a:lnTo>
                    <a:pt x="301872" y="203839"/>
                  </a:lnTo>
                  <a:lnTo>
                    <a:pt x="309768" y="154884"/>
                  </a:lnTo>
                  <a:lnTo>
                    <a:pt x="301872" y="105928"/>
                  </a:lnTo>
                  <a:lnTo>
                    <a:pt x="279884" y="63411"/>
                  </a:lnTo>
                  <a:lnTo>
                    <a:pt x="246356" y="29883"/>
                  </a:lnTo>
                  <a:lnTo>
                    <a:pt x="203839" y="7896"/>
                  </a:lnTo>
                  <a:lnTo>
                    <a:pt x="154884" y="0"/>
                  </a:lnTo>
                  <a:close/>
                </a:path>
              </a:pathLst>
            </a:custGeom>
            <a:solidFill>
              <a:srgbClr val="E5439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133379" y="3619705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0" y="154884"/>
                  </a:moveTo>
                  <a:lnTo>
                    <a:pt x="7896" y="105928"/>
                  </a:lnTo>
                  <a:lnTo>
                    <a:pt x="29883" y="63411"/>
                  </a:lnTo>
                  <a:lnTo>
                    <a:pt x="63411" y="29883"/>
                  </a:lnTo>
                  <a:lnTo>
                    <a:pt x="105928" y="7896"/>
                  </a:lnTo>
                  <a:lnTo>
                    <a:pt x="154884" y="0"/>
                  </a:lnTo>
                  <a:lnTo>
                    <a:pt x="203839" y="7896"/>
                  </a:lnTo>
                  <a:lnTo>
                    <a:pt x="246356" y="29883"/>
                  </a:lnTo>
                  <a:lnTo>
                    <a:pt x="279884" y="63411"/>
                  </a:lnTo>
                  <a:lnTo>
                    <a:pt x="301871" y="105928"/>
                  </a:lnTo>
                  <a:lnTo>
                    <a:pt x="309768" y="154884"/>
                  </a:lnTo>
                  <a:lnTo>
                    <a:pt x="301871" y="203839"/>
                  </a:lnTo>
                  <a:lnTo>
                    <a:pt x="279884" y="246356"/>
                  </a:lnTo>
                  <a:lnTo>
                    <a:pt x="246356" y="279884"/>
                  </a:lnTo>
                  <a:lnTo>
                    <a:pt x="203839" y="301871"/>
                  </a:lnTo>
                  <a:lnTo>
                    <a:pt x="154884" y="309768"/>
                  </a:lnTo>
                  <a:lnTo>
                    <a:pt x="105928" y="301871"/>
                  </a:lnTo>
                  <a:lnTo>
                    <a:pt x="63411" y="279884"/>
                  </a:lnTo>
                  <a:lnTo>
                    <a:pt x="29883" y="246356"/>
                  </a:lnTo>
                  <a:lnTo>
                    <a:pt x="7896" y="203839"/>
                  </a:lnTo>
                  <a:lnTo>
                    <a:pt x="0" y="154884"/>
                  </a:lnTo>
                  <a:close/>
                </a:path>
              </a:pathLst>
            </a:custGeom>
            <a:ln w="25400">
              <a:solidFill>
                <a:srgbClr val="751F5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326143" y="4901862"/>
            <a:ext cx="12022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333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22815" y="1727201"/>
            <a:ext cx="276352" cy="276351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18511" y="1816914"/>
            <a:ext cx="241604" cy="13969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86241" y="3186176"/>
            <a:ext cx="386079" cy="382016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6790944" y="4677664"/>
            <a:ext cx="1332653" cy="572345"/>
            <a:chOff x="5093208" y="3508247"/>
            <a:chExt cx="999490" cy="429259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3208" y="3508247"/>
              <a:ext cx="286512" cy="28955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346622" y="3678115"/>
              <a:ext cx="737870" cy="251460"/>
            </a:xfrm>
            <a:custGeom>
              <a:avLst/>
              <a:gdLst/>
              <a:ahLst/>
              <a:cxnLst/>
              <a:rect l="l" t="t" r="r" b="b"/>
              <a:pathLst>
                <a:path w="737870" h="251460">
                  <a:moveTo>
                    <a:pt x="611977" y="0"/>
                  </a:moveTo>
                  <a:lnTo>
                    <a:pt x="125677" y="0"/>
                  </a:lnTo>
                  <a:lnTo>
                    <a:pt x="76758" y="9876"/>
                  </a:lnTo>
                  <a:lnTo>
                    <a:pt x="36809" y="36810"/>
                  </a:lnTo>
                  <a:lnTo>
                    <a:pt x="9876" y="76759"/>
                  </a:lnTo>
                  <a:lnTo>
                    <a:pt x="0" y="125677"/>
                  </a:lnTo>
                  <a:lnTo>
                    <a:pt x="9876" y="174597"/>
                  </a:lnTo>
                  <a:lnTo>
                    <a:pt x="36809" y="214545"/>
                  </a:lnTo>
                  <a:lnTo>
                    <a:pt x="76758" y="241479"/>
                  </a:lnTo>
                  <a:lnTo>
                    <a:pt x="125677" y="251355"/>
                  </a:lnTo>
                  <a:lnTo>
                    <a:pt x="611976" y="251357"/>
                  </a:lnTo>
                  <a:lnTo>
                    <a:pt x="660895" y="241480"/>
                  </a:lnTo>
                  <a:lnTo>
                    <a:pt x="700844" y="214546"/>
                  </a:lnTo>
                  <a:lnTo>
                    <a:pt x="727777" y="174598"/>
                  </a:lnTo>
                  <a:lnTo>
                    <a:pt x="737655" y="125679"/>
                  </a:lnTo>
                  <a:lnTo>
                    <a:pt x="727778" y="76759"/>
                  </a:lnTo>
                  <a:lnTo>
                    <a:pt x="700844" y="36810"/>
                  </a:lnTo>
                  <a:lnTo>
                    <a:pt x="660896" y="9876"/>
                  </a:lnTo>
                  <a:lnTo>
                    <a:pt x="611977" y="0"/>
                  </a:lnTo>
                  <a:close/>
                </a:path>
              </a:pathLst>
            </a:custGeom>
            <a:solidFill>
              <a:srgbClr val="39393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346622" y="3678115"/>
              <a:ext cx="737870" cy="251460"/>
            </a:xfrm>
            <a:custGeom>
              <a:avLst/>
              <a:gdLst/>
              <a:ahLst/>
              <a:cxnLst/>
              <a:rect l="l" t="t" r="r" b="b"/>
              <a:pathLst>
                <a:path w="737870" h="251460">
                  <a:moveTo>
                    <a:pt x="0" y="125678"/>
                  </a:moveTo>
                  <a:lnTo>
                    <a:pt x="9876" y="76758"/>
                  </a:lnTo>
                  <a:lnTo>
                    <a:pt x="36810" y="36810"/>
                  </a:lnTo>
                  <a:lnTo>
                    <a:pt x="76758" y="9876"/>
                  </a:lnTo>
                  <a:lnTo>
                    <a:pt x="125678" y="0"/>
                  </a:lnTo>
                  <a:lnTo>
                    <a:pt x="611977" y="0"/>
                  </a:lnTo>
                  <a:lnTo>
                    <a:pt x="660897" y="9876"/>
                  </a:lnTo>
                  <a:lnTo>
                    <a:pt x="700845" y="36810"/>
                  </a:lnTo>
                  <a:lnTo>
                    <a:pt x="727779" y="76758"/>
                  </a:lnTo>
                  <a:lnTo>
                    <a:pt x="737655" y="125678"/>
                  </a:lnTo>
                  <a:lnTo>
                    <a:pt x="727778" y="174598"/>
                  </a:lnTo>
                  <a:lnTo>
                    <a:pt x="700844" y="214546"/>
                  </a:lnTo>
                  <a:lnTo>
                    <a:pt x="660896" y="241480"/>
                  </a:lnTo>
                  <a:lnTo>
                    <a:pt x="611976" y="251356"/>
                  </a:lnTo>
                  <a:lnTo>
                    <a:pt x="125678" y="251356"/>
                  </a:lnTo>
                  <a:lnTo>
                    <a:pt x="76758" y="241479"/>
                  </a:lnTo>
                  <a:lnTo>
                    <a:pt x="36810" y="214545"/>
                  </a:lnTo>
                  <a:lnTo>
                    <a:pt x="9876" y="174597"/>
                  </a:lnTo>
                  <a:lnTo>
                    <a:pt x="0" y="125677"/>
                  </a:lnTo>
                  <a:close/>
                </a:path>
              </a:pathLst>
            </a:custGeom>
            <a:ln w="15875">
              <a:solidFill>
                <a:srgbClr val="39393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448091" y="4925568"/>
            <a:ext cx="34628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b="1" spc="-7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1467" b="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endParaRPr sz="1467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649949" y="2918630"/>
            <a:ext cx="12022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484713" y="1269300"/>
            <a:ext cx="447040" cy="447040"/>
            <a:chOff x="6363535" y="951975"/>
            <a:chExt cx="335280" cy="335280"/>
          </a:xfrm>
        </p:grpSpPr>
        <p:sp>
          <p:nvSpPr>
            <p:cNvPr id="43" name="object 43"/>
            <p:cNvSpPr/>
            <p:nvPr/>
          </p:nvSpPr>
          <p:spPr>
            <a:xfrm>
              <a:off x="6376235" y="964675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154884" y="0"/>
                  </a:moveTo>
                  <a:lnTo>
                    <a:pt x="105928" y="7896"/>
                  </a:lnTo>
                  <a:lnTo>
                    <a:pt x="63411" y="29883"/>
                  </a:lnTo>
                  <a:lnTo>
                    <a:pt x="29883" y="63411"/>
                  </a:lnTo>
                  <a:lnTo>
                    <a:pt x="7896" y="105928"/>
                  </a:lnTo>
                  <a:lnTo>
                    <a:pt x="0" y="154884"/>
                  </a:lnTo>
                  <a:lnTo>
                    <a:pt x="7896" y="203839"/>
                  </a:lnTo>
                  <a:lnTo>
                    <a:pt x="29883" y="246356"/>
                  </a:lnTo>
                  <a:lnTo>
                    <a:pt x="63411" y="279884"/>
                  </a:lnTo>
                  <a:lnTo>
                    <a:pt x="105928" y="301872"/>
                  </a:lnTo>
                  <a:lnTo>
                    <a:pt x="154884" y="309768"/>
                  </a:lnTo>
                  <a:lnTo>
                    <a:pt x="203839" y="301872"/>
                  </a:lnTo>
                  <a:lnTo>
                    <a:pt x="246356" y="279884"/>
                  </a:lnTo>
                  <a:lnTo>
                    <a:pt x="279884" y="246356"/>
                  </a:lnTo>
                  <a:lnTo>
                    <a:pt x="301872" y="203839"/>
                  </a:lnTo>
                  <a:lnTo>
                    <a:pt x="309768" y="154884"/>
                  </a:lnTo>
                  <a:lnTo>
                    <a:pt x="301872" y="105928"/>
                  </a:lnTo>
                  <a:lnTo>
                    <a:pt x="279884" y="63411"/>
                  </a:lnTo>
                  <a:lnTo>
                    <a:pt x="246356" y="29883"/>
                  </a:lnTo>
                  <a:lnTo>
                    <a:pt x="203839" y="7896"/>
                  </a:lnTo>
                  <a:lnTo>
                    <a:pt x="154884" y="0"/>
                  </a:lnTo>
                  <a:close/>
                </a:path>
              </a:pathLst>
            </a:custGeom>
            <a:solidFill>
              <a:srgbClr val="E54392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376235" y="964675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0" y="154884"/>
                  </a:moveTo>
                  <a:lnTo>
                    <a:pt x="7896" y="105928"/>
                  </a:lnTo>
                  <a:lnTo>
                    <a:pt x="29883" y="63411"/>
                  </a:lnTo>
                  <a:lnTo>
                    <a:pt x="63411" y="29883"/>
                  </a:lnTo>
                  <a:lnTo>
                    <a:pt x="105928" y="7896"/>
                  </a:lnTo>
                  <a:lnTo>
                    <a:pt x="154884" y="0"/>
                  </a:lnTo>
                  <a:lnTo>
                    <a:pt x="203839" y="7896"/>
                  </a:lnTo>
                  <a:lnTo>
                    <a:pt x="246356" y="29883"/>
                  </a:lnTo>
                  <a:lnTo>
                    <a:pt x="279884" y="63411"/>
                  </a:lnTo>
                  <a:lnTo>
                    <a:pt x="301871" y="105928"/>
                  </a:lnTo>
                  <a:lnTo>
                    <a:pt x="309768" y="154884"/>
                  </a:lnTo>
                  <a:lnTo>
                    <a:pt x="301871" y="203839"/>
                  </a:lnTo>
                  <a:lnTo>
                    <a:pt x="279884" y="246356"/>
                  </a:lnTo>
                  <a:lnTo>
                    <a:pt x="246356" y="279884"/>
                  </a:lnTo>
                  <a:lnTo>
                    <a:pt x="203839" y="301871"/>
                  </a:lnTo>
                  <a:lnTo>
                    <a:pt x="154884" y="309768"/>
                  </a:lnTo>
                  <a:lnTo>
                    <a:pt x="105928" y="301871"/>
                  </a:lnTo>
                  <a:lnTo>
                    <a:pt x="63411" y="279884"/>
                  </a:lnTo>
                  <a:lnTo>
                    <a:pt x="29883" y="246356"/>
                  </a:lnTo>
                  <a:lnTo>
                    <a:pt x="7896" y="203839"/>
                  </a:lnTo>
                  <a:lnTo>
                    <a:pt x="0" y="154884"/>
                  </a:lnTo>
                  <a:close/>
                </a:path>
              </a:pathLst>
            </a:custGeom>
            <a:ln w="25400">
              <a:solidFill>
                <a:srgbClr val="751F5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649949" y="1362118"/>
            <a:ext cx="12022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b="1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171532" y="3332597"/>
            <a:ext cx="1050713" cy="139700"/>
          </a:xfrm>
          <a:custGeom>
            <a:avLst/>
            <a:gdLst/>
            <a:ahLst/>
            <a:cxnLst/>
            <a:rect l="l" t="t" r="r" b="b"/>
            <a:pathLst>
              <a:path w="788034" h="104775">
                <a:moveTo>
                  <a:pt x="682707" y="69851"/>
                </a:moveTo>
                <a:lnTo>
                  <a:pt x="682707" y="104775"/>
                </a:lnTo>
                <a:lnTo>
                  <a:pt x="752556" y="69851"/>
                </a:lnTo>
                <a:lnTo>
                  <a:pt x="682707" y="69851"/>
                </a:lnTo>
                <a:close/>
              </a:path>
              <a:path w="788034" h="104775">
                <a:moveTo>
                  <a:pt x="682707" y="34926"/>
                </a:moveTo>
                <a:lnTo>
                  <a:pt x="682707" y="69851"/>
                </a:lnTo>
                <a:lnTo>
                  <a:pt x="709815" y="69850"/>
                </a:lnTo>
                <a:lnTo>
                  <a:pt x="717632" y="62031"/>
                </a:lnTo>
                <a:lnTo>
                  <a:pt x="717631" y="42743"/>
                </a:lnTo>
                <a:lnTo>
                  <a:pt x="709814" y="34926"/>
                </a:lnTo>
                <a:lnTo>
                  <a:pt x="682707" y="34926"/>
                </a:lnTo>
                <a:close/>
              </a:path>
              <a:path w="788034" h="104775">
                <a:moveTo>
                  <a:pt x="682707" y="0"/>
                </a:moveTo>
                <a:lnTo>
                  <a:pt x="682707" y="34926"/>
                </a:lnTo>
                <a:lnTo>
                  <a:pt x="700170" y="34926"/>
                </a:lnTo>
                <a:lnTo>
                  <a:pt x="709814" y="34926"/>
                </a:lnTo>
                <a:lnTo>
                  <a:pt x="717631" y="42743"/>
                </a:lnTo>
                <a:lnTo>
                  <a:pt x="717632" y="62031"/>
                </a:lnTo>
                <a:lnTo>
                  <a:pt x="709814" y="69851"/>
                </a:lnTo>
                <a:lnTo>
                  <a:pt x="752559" y="69850"/>
                </a:lnTo>
                <a:lnTo>
                  <a:pt x="787482" y="52388"/>
                </a:lnTo>
                <a:lnTo>
                  <a:pt x="682707" y="0"/>
                </a:lnTo>
                <a:close/>
              </a:path>
              <a:path w="788034" h="104775">
                <a:moveTo>
                  <a:pt x="17462" y="34925"/>
                </a:moveTo>
                <a:lnTo>
                  <a:pt x="7816" y="34926"/>
                </a:lnTo>
                <a:lnTo>
                  <a:pt x="0" y="42743"/>
                </a:lnTo>
                <a:lnTo>
                  <a:pt x="0" y="62031"/>
                </a:lnTo>
                <a:lnTo>
                  <a:pt x="7818" y="69850"/>
                </a:lnTo>
                <a:lnTo>
                  <a:pt x="682707" y="69851"/>
                </a:lnTo>
                <a:lnTo>
                  <a:pt x="682707" y="34926"/>
                </a:lnTo>
                <a:lnTo>
                  <a:pt x="17462" y="34925"/>
                </a:lnTo>
                <a:close/>
              </a:path>
            </a:pathLst>
          </a:custGeom>
          <a:solidFill>
            <a:srgbClr val="0064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 txBox="1"/>
          <p:nvPr/>
        </p:nvSpPr>
        <p:spPr>
          <a:xfrm>
            <a:off x="9233566" y="4297681"/>
            <a:ext cx="151976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solidFill>
                  <a:srgbClr val="E54392"/>
                </a:solidFill>
                <a:latin typeface="Calibri"/>
                <a:cs typeface="Calibri"/>
              </a:rPr>
              <a:t>Building</a:t>
            </a:r>
            <a:r>
              <a:rPr sz="1867" b="1" spc="-107" dirty="0">
                <a:solidFill>
                  <a:srgbClr val="E54392"/>
                </a:solidFill>
                <a:latin typeface="Calibri"/>
                <a:cs typeface="Calibri"/>
              </a:rPr>
              <a:t> </a:t>
            </a:r>
            <a:r>
              <a:rPr sz="1867" b="1" dirty="0">
                <a:solidFill>
                  <a:srgbClr val="E54392"/>
                </a:solidFill>
                <a:latin typeface="Calibri"/>
                <a:cs typeface="Calibri"/>
              </a:rPr>
              <a:t>Blocks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232458" y="4569969"/>
            <a:ext cx="2238585" cy="1741759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17588" indent="-201502">
              <a:spcBef>
                <a:spcPts val="1220"/>
              </a:spcBef>
              <a:buSzPct val="78571"/>
              <a:buAutoNum type="arabicPlain"/>
              <a:tabLst>
                <a:tab pos="218435" algn="l"/>
              </a:tabLst>
            </a:pPr>
            <a:r>
              <a:rPr sz="1867" dirty="0">
                <a:latin typeface="Calibri"/>
                <a:cs typeface="Calibri"/>
              </a:rPr>
              <a:t>::</a:t>
            </a:r>
            <a:r>
              <a:rPr sz="1867" spc="353" dirty="0">
                <a:latin typeface="Calibri"/>
                <a:cs typeface="Calibri"/>
              </a:rPr>
              <a:t> </a:t>
            </a:r>
            <a:r>
              <a:rPr sz="1867" dirty="0">
                <a:latin typeface="Calibri"/>
                <a:cs typeface="Calibri"/>
              </a:rPr>
              <a:t>Event</a:t>
            </a:r>
            <a:r>
              <a:rPr sz="1867" spc="-27" dirty="0">
                <a:latin typeface="Calibri"/>
                <a:cs typeface="Calibri"/>
              </a:rPr>
              <a:t> </a:t>
            </a:r>
            <a:r>
              <a:rPr sz="1867" spc="-7" dirty="0">
                <a:latin typeface="Calibri"/>
                <a:cs typeface="Calibri"/>
              </a:rPr>
              <a:t>Sources</a:t>
            </a:r>
            <a:endParaRPr sz="1867" dirty="0">
              <a:latin typeface="Calibri"/>
              <a:cs typeface="Calibri"/>
            </a:endParaRPr>
          </a:p>
          <a:p>
            <a:pPr marL="217588" indent="-201502">
              <a:spcBef>
                <a:spcPts val="1087"/>
              </a:spcBef>
              <a:buSzPct val="78571"/>
              <a:buAutoNum type="arabicPlain"/>
              <a:tabLst>
                <a:tab pos="218435" algn="l"/>
              </a:tabLst>
            </a:pPr>
            <a:r>
              <a:rPr sz="1867" dirty="0">
                <a:latin typeface="Calibri"/>
                <a:cs typeface="Calibri"/>
              </a:rPr>
              <a:t>::</a:t>
            </a:r>
            <a:r>
              <a:rPr sz="1867" spc="373" dirty="0">
                <a:latin typeface="Calibri"/>
                <a:cs typeface="Calibri"/>
              </a:rPr>
              <a:t> </a:t>
            </a:r>
            <a:r>
              <a:rPr sz="1867" spc="-7" dirty="0">
                <a:latin typeface="Calibri"/>
                <a:cs typeface="Calibri"/>
              </a:rPr>
              <a:t>Stream</a:t>
            </a:r>
            <a:r>
              <a:rPr sz="1867" spc="-33" dirty="0">
                <a:latin typeface="Calibri"/>
                <a:cs typeface="Calibri"/>
              </a:rPr>
              <a:t> </a:t>
            </a:r>
            <a:r>
              <a:rPr sz="1867" spc="-7" dirty="0">
                <a:latin typeface="Calibri"/>
                <a:cs typeface="Calibri"/>
              </a:rPr>
              <a:t>Processing</a:t>
            </a:r>
            <a:endParaRPr sz="1867" dirty="0">
              <a:latin typeface="Calibri"/>
              <a:cs typeface="Calibri"/>
            </a:endParaRPr>
          </a:p>
          <a:p>
            <a:pPr marL="217588" indent="-201502">
              <a:spcBef>
                <a:spcPts val="1087"/>
              </a:spcBef>
              <a:buSzPct val="78571"/>
              <a:buAutoNum type="arabicPlain"/>
              <a:tabLst>
                <a:tab pos="218435" algn="l"/>
              </a:tabLst>
            </a:pPr>
            <a:r>
              <a:rPr sz="1867" dirty="0">
                <a:latin typeface="Calibri"/>
                <a:cs typeface="Calibri"/>
              </a:rPr>
              <a:t>::</a:t>
            </a:r>
            <a:r>
              <a:rPr sz="1867" spc="367" dirty="0">
                <a:latin typeface="Calibri"/>
                <a:cs typeface="Calibri"/>
              </a:rPr>
              <a:t> </a:t>
            </a:r>
            <a:r>
              <a:rPr sz="1867" dirty="0">
                <a:latin typeface="Calibri"/>
                <a:cs typeface="Calibri"/>
              </a:rPr>
              <a:t>Event</a:t>
            </a:r>
            <a:r>
              <a:rPr sz="1867" spc="-20" dirty="0">
                <a:latin typeface="Calibri"/>
                <a:cs typeface="Calibri"/>
              </a:rPr>
              <a:t> </a:t>
            </a:r>
            <a:r>
              <a:rPr sz="1867" spc="-7" dirty="0">
                <a:latin typeface="Calibri"/>
                <a:cs typeface="Calibri"/>
              </a:rPr>
              <a:t>Archive</a:t>
            </a:r>
            <a:endParaRPr sz="1867" dirty="0">
              <a:latin typeface="Calibri"/>
              <a:cs typeface="Calibri"/>
            </a:endParaRPr>
          </a:p>
          <a:p>
            <a:pPr marL="217588" indent="-201502">
              <a:spcBef>
                <a:spcPts val="1220"/>
              </a:spcBef>
              <a:buSzPct val="78571"/>
              <a:buAutoNum type="arabicPlain"/>
              <a:tabLst>
                <a:tab pos="218435" algn="l"/>
              </a:tabLst>
            </a:pPr>
            <a:r>
              <a:rPr sz="1867" dirty="0">
                <a:latin typeface="Calibri"/>
                <a:cs typeface="Calibri"/>
              </a:rPr>
              <a:t>::</a:t>
            </a:r>
            <a:r>
              <a:rPr sz="1867" spc="367" dirty="0">
                <a:latin typeface="Calibri"/>
                <a:cs typeface="Calibri"/>
              </a:rPr>
              <a:t> </a:t>
            </a:r>
            <a:r>
              <a:rPr sz="1867" spc="-7" dirty="0">
                <a:latin typeface="Calibri"/>
                <a:cs typeface="Calibri"/>
              </a:rPr>
              <a:t>Notifications</a:t>
            </a:r>
            <a:endParaRPr sz="1867" dirty="0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12353" y="4336287"/>
            <a:ext cx="280415" cy="280416"/>
          </a:xfrm>
          <a:prstGeom prst="rect">
            <a:avLst/>
          </a:prstGeom>
        </p:spPr>
      </p:pic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287441" y="312251"/>
            <a:ext cx="76885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27" dirty="0">
                <a:latin typeface="Calibri Light" panose="020F0302020204030204" pitchFamily="34" charset="0"/>
                <a:cs typeface="Calibri Light" panose="020F0302020204030204" pitchFamily="34" charset="0"/>
              </a:rPr>
              <a:t>Components of an event-streaming application</a:t>
            </a:r>
          </a:p>
        </p:txBody>
      </p:sp>
      <p:pic>
        <p:nvPicPr>
          <p:cNvPr id="51" name="object 5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77793" y="4287519"/>
            <a:ext cx="414527" cy="4307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4106B9-F074-8B30-F991-CD576F199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05" y="205484"/>
            <a:ext cx="8717143" cy="57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64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510EE0-0DED-B254-E690-AAC681DD7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588"/>
          <a:stretch/>
        </p:blipFill>
        <p:spPr>
          <a:xfrm>
            <a:off x="1995653" y="643879"/>
            <a:ext cx="8200694" cy="45915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6918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1D2CF9-AAB8-88D0-F55C-3756854B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65" y="629458"/>
            <a:ext cx="9532821" cy="4480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5740861"/>
      </p:ext>
    </p:extLst>
  </p:cSld>
  <p:clrMapOvr>
    <a:masterClrMapping/>
  </p:clrMapOvr>
</p:sld>
</file>

<file path=ppt/theme/theme1.xml><?xml version="1.0" encoding="utf-8"?>
<a:theme xmlns:a="http://schemas.openxmlformats.org/drawingml/2006/main" name="EPAM Master Light 2023.1">
  <a:themeElements>
    <a:clrScheme name="EPAM Light Palette ">
      <a:dk1>
        <a:srgbClr val="000000"/>
      </a:dk1>
      <a:lt1>
        <a:srgbClr val="FFFFFF"/>
      </a:lt1>
      <a:dk2>
        <a:srgbClr val="A0A0A0"/>
      </a:dk2>
      <a:lt2>
        <a:srgbClr val="FBFAFA"/>
      </a:lt2>
      <a:accent1>
        <a:srgbClr val="060606"/>
      </a:accent1>
      <a:accent2>
        <a:srgbClr val="0047FF"/>
      </a:accent2>
      <a:accent3>
        <a:srgbClr val="0078C2"/>
      </a:accent3>
      <a:accent4>
        <a:srgbClr val="8353D2"/>
      </a:accent4>
      <a:accent5>
        <a:srgbClr val="0134BB"/>
      </a:accent5>
      <a:accent6>
        <a:srgbClr val="107E8D"/>
      </a:accent6>
      <a:hlink>
        <a:srgbClr val="060606"/>
      </a:hlink>
      <a:folHlink>
        <a:srgbClr val="00000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rtlCol="0" anchor="ctr"/>
      <a:lstStyle>
        <a:defPPr algn="ctr">
          <a:defRPr sz="2400" dirty="0" err="1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600"/>
          </a:spcBef>
          <a:defRPr sz="1200" dirty="0" err="1" smtClean="0">
            <a:ea typeface="Human Sans" charset="0"/>
            <a:cs typeface="Human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329520d-12ec-42e4-b043-269816a91755" xsi:nil="true"/>
    <lcf76f155ced4ddcb4097134ff3c332f xmlns="32ffb8b9-b7fc-4aab-9873-53396b75472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28E1D5709B20479E02E4DACF859060" ma:contentTypeVersion="13" ma:contentTypeDescription="Create a new document." ma:contentTypeScope="" ma:versionID="717510ec029f2739c3ef846a9dd7aa34">
  <xsd:schema xmlns:xsd="http://www.w3.org/2001/XMLSchema" xmlns:xs="http://www.w3.org/2001/XMLSchema" xmlns:p="http://schemas.microsoft.com/office/2006/metadata/properties" xmlns:ns2="32ffb8b9-b7fc-4aab-9873-53396b75472c" xmlns:ns3="8329520d-12ec-42e4-b043-269816a91755" targetNamespace="http://schemas.microsoft.com/office/2006/metadata/properties" ma:root="true" ma:fieldsID="2de90ad08931cd3d9fe339940b563454" ns2:_="" ns3:_="">
    <xsd:import namespace="32ffb8b9-b7fc-4aab-9873-53396b75472c"/>
    <xsd:import namespace="8329520d-12ec-42e4-b043-269816a9175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fb8b9-b7fc-4aab-9873-53396b75472c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29520d-12ec-42e4-b043-269816a9175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c8d86b8-cecb-4421-b40e-297fd8a3250e}" ma:internalName="TaxCatchAll" ma:showField="CatchAllData" ma:web="8329520d-12ec-42e4-b043-269816a917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7DB376-2DEA-4BFF-9682-975215545CFE}">
  <ds:schemaRefs>
    <ds:schemaRef ds:uri="http://schemas.microsoft.com/office/2006/metadata/properties"/>
    <ds:schemaRef ds:uri="http://schemas.microsoft.com/office/infopath/2007/PartnerControls"/>
    <ds:schemaRef ds:uri="8329520d-12ec-42e4-b043-269816a91755"/>
    <ds:schemaRef ds:uri="32ffb8b9-b7fc-4aab-9873-53396b75472c"/>
  </ds:schemaRefs>
</ds:datastoreItem>
</file>

<file path=customXml/itemProps2.xml><?xml version="1.0" encoding="utf-8"?>
<ds:datastoreItem xmlns:ds="http://schemas.openxmlformats.org/officeDocument/2006/customXml" ds:itemID="{6B99F14F-BFFB-4B0C-A655-1B90733A3B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ffb8b9-b7fc-4aab-9873-53396b75472c"/>
    <ds:schemaRef ds:uri="8329520d-12ec-42e4-b043-269816a917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9A66CA-BB35-4AA4-B781-9BC18651DB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10949</TotalTime>
  <Words>939</Words>
  <Application>Microsoft Office PowerPoint</Application>
  <PresentationFormat>Widescreen</PresentationFormat>
  <Paragraphs>158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Arial</vt:lpstr>
      <vt:lpstr>Calibri</vt:lpstr>
      <vt:lpstr>Calibri Bold</vt:lpstr>
      <vt:lpstr>Calibri Light</vt:lpstr>
      <vt:lpstr>Courier New</vt:lpstr>
      <vt:lpstr>Google Sans</vt:lpstr>
      <vt:lpstr>Inter</vt:lpstr>
      <vt:lpstr>Lexend Deca</vt:lpstr>
      <vt:lpstr>Open Sans</vt:lpstr>
      <vt:lpstr>PolySans</vt:lpstr>
      <vt:lpstr>Raleway</vt:lpstr>
      <vt:lpstr>EPAM Master Light 2023.1</vt:lpstr>
      <vt:lpstr>PowerPoint Presentation</vt:lpstr>
      <vt:lpstr>Contents</vt:lpstr>
      <vt:lpstr>PowerPoint Presentation</vt:lpstr>
      <vt:lpstr>What is Event Driven Architecture  </vt:lpstr>
      <vt:lpstr>Event-Driven in Action</vt:lpstr>
      <vt:lpstr>Components of an event-streaming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is Kafka used in the current Market ?</vt:lpstr>
      <vt:lpstr>PowerPoint Presentation</vt:lpstr>
      <vt:lpstr>PowerPoint Presentation</vt:lpstr>
      <vt:lpstr>PowerPoint Presentation</vt:lpstr>
      <vt:lpstr>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Scenarios without Partition Keys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Consumer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Zookeeper</vt:lpstr>
      <vt:lpstr>Zookeeper vs KRaft</vt:lpstr>
      <vt:lpstr>PowerPoint Presentation</vt:lpstr>
      <vt:lpstr>Architecture using Kafka</vt:lpstr>
      <vt:lpstr>Producer Consumer Model</vt:lpstr>
      <vt:lpstr>PowerPoint Presentation</vt:lpstr>
      <vt:lpstr>PowerPoint Presentation</vt:lpstr>
      <vt:lpstr>Kafka Streams:</vt:lpstr>
      <vt:lpstr>Questions?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Saikiran Kondru</cp:lastModifiedBy>
  <cp:revision>126</cp:revision>
  <dcterms:created xsi:type="dcterms:W3CDTF">2020-10-26T14:33:58Z</dcterms:created>
  <dcterms:modified xsi:type="dcterms:W3CDTF">2024-02-07T17:30:54Z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0x010100E728E1D5709B20479E02E4DACF859060</vt:lpwstr>
  </property>
</Properties>
</file>